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4" r:id="rId5"/>
  </p:sldMasterIdLst>
  <p:notesMasterIdLst>
    <p:notesMasterId r:id="rId13"/>
  </p:notesMasterIdLst>
  <p:sldIdLst>
    <p:sldId id="257" r:id="rId6"/>
    <p:sldId id="270" r:id="rId7"/>
    <p:sldId id="266" r:id="rId8"/>
    <p:sldId id="271" r:id="rId9"/>
    <p:sldId id="272" r:id="rId10"/>
    <p:sldId id="269" r:id="rId11"/>
    <p:sldId id="273"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lom" userId="95b36581-3998-4a12-bd7a-8874c0ae6d1b" providerId="ADAL" clId="{E6B758AA-2FC5-41A0-9BB4-195CF6B50CB8}"/>
    <pc:docChg chg="delSld delMainMaster">
      <pc:chgData name="Richard Blom" userId="95b36581-3998-4a12-bd7a-8874c0ae6d1b" providerId="ADAL" clId="{E6B758AA-2FC5-41A0-9BB4-195CF6B50CB8}" dt="2025-02-28T09:16:02.099" v="9" actId="47"/>
      <pc:docMkLst>
        <pc:docMk/>
      </pc:docMkLst>
      <pc:sldChg chg="del">
        <pc:chgData name="Richard Blom" userId="95b36581-3998-4a12-bd7a-8874c0ae6d1b" providerId="ADAL" clId="{E6B758AA-2FC5-41A0-9BB4-195CF6B50CB8}" dt="2025-02-28T09:15:41.465" v="0" actId="47"/>
        <pc:sldMkLst>
          <pc:docMk/>
          <pc:sldMk cId="0" sldId="256"/>
        </pc:sldMkLst>
      </pc:sldChg>
      <pc:sldChg chg="del">
        <pc:chgData name="Richard Blom" userId="95b36581-3998-4a12-bd7a-8874c0ae6d1b" providerId="ADAL" clId="{E6B758AA-2FC5-41A0-9BB4-195CF6B50CB8}" dt="2025-02-28T09:15:58.865" v="7" actId="47"/>
        <pc:sldMkLst>
          <pc:docMk/>
          <pc:sldMk cId="2279805699" sldId="258"/>
        </pc:sldMkLst>
      </pc:sldChg>
      <pc:sldChg chg="del">
        <pc:chgData name="Richard Blom" userId="95b36581-3998-4a12-bd7a-8874c0ae6d1b" providerId="ADAL" clId="{E6B758AA-2FC5-41A0-9BB4-195CF6B50CB8}" dt="2025-02-28T09:15:57.232" v="6" actId="47"/>
        <pc:sldMkLst>
          <pc:docMk/>
          <pc:sldMk cId="2539048606" sldId="259"/>
        </pc:sldMkLst>
      </pc:sldChg>
      <pc:sldChg chg="del">
        <pc:chgData name="Richard Blom" userId="95b36581-3998-4a12-bd7a-8874c0ae6d1b" providerId="ADAL" clId="{E6B758AA-2FC5-41A0-9BB4-195CF6B50CB8}" dt="2025-02-28T09:15:53.402" v="4" actId="47"/>
        <pc:sldMkLst>
          <pc:docMk/>
          <pc:sldMk cId="2351739982" sldId="316"/>
        </pc:sldMkLst>
      </pc:sldChg>
      <pc:sldChg chg="del">
        <pc:chgData name="Richard Blom" userId="95b36581-3998-4a12-bd7a-8874c0ae6d1b" providerId="ADAL" clId="{E6B758AA-2FC5-41A0-9BB4-195CF6B50CB8}" dt="2025-02-28T09:15:50.048" v="2" actId="47"/>
        <pc:sldMkLst>
          <pc:docMk/>
          <pc:sldMk cId="2607548171" sldId="318"/>
        </pc:sldMkLst>
      </pc:sldChg>
      <pc:sldChg chg="del">
        <pc:chgData name="Richard Blom" userId="95b36581-3998-4a12-bd7a-8874c0ae6d1b" providerId="ADAL" clId="{E6B758AA-2FC5-41A0-9BB4-195CF6B50CB8}" dt="2025-02-28T09:15:51.337" v="3" actId="47"/>
        <pc:sldMkLst>
          <pc:docMk/>
          <pc:sldMk cId="796082051" sldId="319"/>
        </pc:sldMkLst>
      </pc:sldChg>
      <pc:sldChg chg="del">
        <pc:chgData name="Richard Blom" userId="95b36581-3998-4a12-bd7a-8874c0ae6d1b" providerId="ADAL" clId="{E6B758AA-2FC5-41A0-9BB4-195CF6B50CB8}" dt="2025-02-28T09:15:48.815" v="1" actId="47"/>
        <pc:sldMkLst>
          <pc:docMk/>
          <pc:sldMk cId="3141323996" sldId="320"/>
        </pc:sldMkLst>
      </pc:sldChg>
      <pc:sldChg chg="del">
        <pc:chgData name="Richard Blom" userId="95b36581-3998-4a12-bd7a-8874c0ae6d1b" providerId="ADAL" clId="{E6B758AA-2FC5-41A0-9BB4-195CF6B50CB8}" dt="2025-02-28T09:15:55.606" v="5" actId="47"/>
        <pc:sldMkLst>
          <pc:docMk/>
          <pc:sldMk cId="1609722187" sldId="322"/>
        </pc:sldMkLst>
      </pc:sldChg>
      <pc:sldChg chg="del">
        <pc:chgData name="Richard Blom" userId="95b36581-3998-4a12-bd7a-8874c0ae6d1b" providerId="ADAL" clId="{E6B758AA-2FC5-41A0-9BB4-195CF6B50CB8}" dt="2025-02-28T09:16:00.098" v="8" actId="47"/>
        <pc:sldMkLst>
          <pc:docMk/>
          <pc:sldMk cId="1472454022" sldId="323"/>
        </pc:sldMkLst>
      </pc:sldChg>
      <pc:sldChg chg="del">
        <pc:chgData name="Richard Blom" userId="95b36581-3998-4a12-bd7a-8874c0ae6d1b" providerId="ADAL" clId="{E6B758AA-2FC5-41A0-9BB4-195CF6B50CB8}" dt="2025-02-28T09:16:02.099" v="9" actId="47"/>
        <pc:sldMkLst>
          <pc:docMk/>
          <pc:sldMk cId="2598679761" sldId="324"/>
        </pc:sldMkLst>
      </pc:sldChg>
      <pc:sldMasterChg chg="del delSldLayout">
        <pc:chgData name="Richard Blom" userId="95b36581-3998-4a12-bd7a-8874c0ae6d1b" providerId="ADAL" clId="{E6B758AA-2FC5-41A0-9BB4-195CF6B50CB8}" dt="2025-02-28T09:16:02.099" v="9" actId="47"/>
        <pc:sldMasterMkLst>
          <pc:docMk/>
          <pc:sldMasterMk cId="1710546820" sldId="2147483648"/>
        </pc:sldMasterMkLst>
        <pc:sldLayoutChg chg="del">
          <pc:chgData name="Richard Blom" userId="95b36581-3998-4a12-bd7a-8874c0ae6d1b" providerId="ADAL" clId="{E6B758AA-2FC5-41A0-9BB4-195CF6B50CB8}" dt="2025-02-28T09:16:02.099" v="9" actId="47"/>
          <pc:sldLayoutMkLst>
            <pc:docMk/>
            <pc:sldMasterMk cId="1710546820" sldId="2147483648"/>
            <pc:sldLayoutMk cId="4249299040" sldId="2147483649"/>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3885912252" sldId="2147483650"/>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1843495715" sldId="2147483651"/>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957811407" sldId="2147483652"/>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4148315968" sldId="2147483653"/>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1937782621" sldId="2147483654"/>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3349604172" sldId="2147483655"/>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2568389287" sldId="2147483656"/>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84292403" sldId="2147483657"/>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515967256" sldId="2147483658"/>
          </pc:sldLayoutMkLst>
        </pc:sldLayoutChg>
        <pc:sldLayoutChg chg="del">
          <pc:chgData name="Richard Blom" userId="95b36581-3998-4a12-bd7a-8874c0ae6d1b" providerId="ADAL" clId="{E6B758AA-2FC5-41A0-9BB4-195CF6B50CB8}" dt="2025-02-28T09:16:02.099" v="9" actId="47"/>
          <pc:sldLayoutMkLst>
            <pc:docMk/>
            <pc:sldMasterMk cId="1710546820" sldId="2147483648"/>
            <pc:sldLayoutMk cId="3231119585" sldId="2147483659"/>
          </pc:sldLayoutMkLst>
        </pc:sldLayoutChg>
      </pc:sldMasterChg>
      <pc:sldMasterChg chg="del delSldLayout">
        <pc:chgData name="Richard Blom" userId="95b36581-3998-4a12-bd7a-8874c0ae6d1b" providerId="ADAL" clId="{E6B758AA-2FC5-41A0-9BB4-195CF6B50CB8}" dt="2025-02-28T09:15:41.465" v="0" actId="47"/>
        <pc:sldMasterMkLst>
          <pc:docMk/>
          <pc:sldMasterMk cId="0" sldId="2147483660"/>
        </pc:sldMasterMkLst>
        <pc:sldLayoutChg chg="del">
          <pc:chgData name="Richard Blom" userId="95b36581-3998-4a12-bd7a-8874c0ae6d1b" providerId="ADAL" clId="{E6B758AA-2FC5-41A0-9BB4-195CF6B50CB8}" dt="2025-02-28T09:15:41.465" v="0" actId="47"/>
          <pc:sldLayoutMkLst>
            <pc:docMk/>
            <pc:sldMasterMk cId="0" sldId="2147483660"/>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21077-4C4F-4FFA-B524-E2A205A5D537}" type="datetimeFigureOut">
              <a:rPr lang="nl-NL" smtClean="0"/>
              <a:pPr/>
              <a:t>28-2-2025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18584-9743-4B2E-9A8E-62D13048273D}" type="slidenum">
              <a:rPr lang="nl-NL" smtClean="0"/>
              <a:pPr/>
              <a:t>‹nr.›</a:t>
            </a:fld>
            <a:endParaRPr lang="nl-NL"/>
          </a:p>
        </p:txBody>
      </p:sp>
    </p:spTree>
    <p:extLst>
      <p:ext uri="{BB962C8B-B14F-4D97-AF65-F5344CB8AC3E}">
        <p14:creationId xmlns:p14="http://schemas.microsoft.com/office/powerpoint/2010/main" val="397431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32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66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28.02.2025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960644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logo_woongoed_zonder_underline.jpg"/>
          <p:cNvPicPr>
            <a:picLocks noChangeAspect="1"/>
          </p:cNvPicPr>
          <p:nvPr userDrawn="1"/>
        </p:nvPicPr>
        <p:blipFill>
          <a:blip r:embed="rId3" cstate="print"/>
          <a:stretch>
            <a:fillRect/>
          </a:stretch>
        </p:blipFill>
        <p:spPr>
          <a:xfrm>
            <a:off x="6117276" y="188640"/>
            <a:ext cx="2847212" cy="586329"/>
          </a:xfrm>
          <a:prstGeom prst="rect">
            <a:avLst/>
          </a:prstGeom>
        </p:spPr>
      </p:pic>
      <p:pic>
        <p:nvPicPr>
          <p:cNvPr id="4" name="Afbeelding 3" descr="Afbeelding met gras, buiten, persoon, staand&#10;&#10;Automatisch gegenereerde beschrijving">
            <a:extLst>
              <a:ext uri="{FF2B5EF4-FFF2-40B4-BE49-F238E27FC236}">
                <a16:creationId xmlns:a16="http://schemas.microsoft.com/office/drawing/2014/main" id="{444479B5-35B1-4704-9066-23B5CA13DB7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5713" b="43900"/>
          <a:stretch/>
        </p:blipFill>
        <p:spPr>
          <a:xfrm>
            <a:off x="0" y="980728"/>
            <a:ext cx="9144000" cy="187220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logo_woongoed_zonder_underline.jpg"/>
          <p:cNvPicPr>
            <a:picLocks noChangeAspect="1"/>
          </p:cNvPicPr>
          <p:nvPr userDrawn="1"/>
        </p:nvPicPr>
        <p:blipFill>
          <a:blip r:embed="rId5" cstate="print"/>
          <a:stretch>
            <a:fillRect/>
          </a:stretch>
        </p:blipFill>
        <p:spPr>
          <a:xfrm>
            <a:off x="6117276" y="188640"/>
            <a:ext cx="2847212" cy="586329"/>
          </a:xfrm>
          <a:prstGeom prst="rect">
            <a:avLst/>
          </a:prstGeom>
        </p:spPr>
      </p:pic>
    </p:spTree>
    <p:extLst>
      <p:ext uri="{BB962C8B-B14F-4D97-AF65-F5344CB8AC3E}">
        <p14:creationId xmlns:p14="http://schemas.microsoft.com/office/powerpoint/2010/main" val="10899885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2996952"/>
            <a:ext cx="8136904" cy="369332"/>
          </a:xfrm>
          <a:prstGeom prst="rect">
            <a:avLst/>
          </a:prstGeom>
          <a:noFill/>
        </p:spPr>
        <p:txBody>
          <a:bodyPr wrap="square" rtlCol="0">
            <a:spAutoFit/>
          </a:bodyPr>
          <a:lstStyle/>
          <a:p>
            <a:endParaRPr lang="nl-NL" spc="150">
              <a:latin typeface="Arial" pitchFamily="34" charset="0"/>
              <a:cs typeface="Arial" pitchFamily="34" charset="0"/>
            </a:endParaRPr>
          </a:p>
        </p:txBody>
      </p:sp>
      <p:sp>
        <p:nvSpPr>
          <p:cNvPr id="3" name="Tekstvak 2">
            <a:extLst>
              <a:ext uri="{FF2B5EF4-FFF2-40B4-BE49-F238E27FC236}">
                <a16:creationId xmlns:a16="http://schemas.microsoft.com/office/drawing/2014/main" id="{44C295B3-E83C-442F-A2F6-B30966A40F14}"/>
              </a:ext>
            </a:extLst>
          </p:cNvPr>
          <p:cNvSpPr txBox="1"/>
          <p:nvPr/>
        </p:nvSpPr>
        <p:spPr>
          <a:xfrm>
            <a:off x="755576" y="3212976"/>
            <a:ext cx="7776864" cy="3293209"/>
          </a:xfrm>
          <a:prstGeom prst="rect">
            <a:avLst/>
          </a:prstGeom>
          <a:noFill/>
        </p:spPr>
        <p:txBody>
          <a:bodyPr wrap="square" lIns="91440" tIns="45720" rIns="91440" bIns="45720" rtlCol="0" anchor="t">
            <a:spAutoFit/>
          </a:bodyPr>
          <a:lstStyle/>
          <a:p>
            <a:r>
              <a:rPr lang="nl-NL" sz="1600" b="1">
                <a:solidFill>
                  <a:srgbClr val="F89722"/>
                </a:solidFill>
                <a:latin typeface="Arial"/>
                <a:cs typeface="Arial"/>
              </a:rPr>
              <a:t>Terugblik HPWM – RvA bijeenkomsten 2024 </a:t>
            </a:r>
            <a:endParaRPr lang="nl-NL" sz="1600" b="1">
              <a:solidFill>
                <a:srgbClr val="F89722"/>
              </a:solidFill>
              <a:latin typeface="Arial" panose="020B0604020202020204" pitchFamily="34" charset="0"/>
              <a:cs typeface="Arial" panose="020B0604020202020204" pitchFamily="34" charset="0"/>
            </a:endParaRPr>
          </a:p>
          <a:p>
            <a:endParaRPr lang="nl-NL" sz="1600">
              <a:latin typeface="Arial"/>
              <a:cs typeface="Arial"/>
            </a:endParaRPr>
          </a:p>
          <a:p>
            <a:r>
              <a:rPr lang="nl-NL" sz="1600">
                <a:latin typeface="Arial"/>
                <a:cs typeface="Arial"/>
              </a:rPr>
              <a:t>1ste themabijeenkomst: Verkoop monumentenpanden en Huuraanpassing 2024</a:t>
            </a:r>
            <a:endParaRPr lang="nl-NL" sz="1600">
              <a:latin typeface="Arial" panose="020B0604020202020204" pitchFamily="34" charset="0"/>
              <a:cs typeface="Arial" panose="020B0604020202020204" pitchFamily="34" charset="0"/>
            </a:endParaRPr>
          </a:p>
          <a:p>
            <a:endParaRPr lang="nl-NL" sz="1600">
              <a:latin typeface="Arial"/>
              <a:cs typeface="Arial"/>
            </a:endParaRPr>
          </a:p>
          <a:p>
            <a:r>
              <a:rPr lang="nl-NL" sz="1600">
                <a:latin typeface="Arial"/>
                <a:cs typeface="Arial"/>
              </a:rPr>
              <a:t>2de themabijeenkomst: Samen verduurzamen</a:t>
            </a:r>
            <a:endParaRPr lang="nl-NL" sz="1600">
              <a:latin typeface="Arial" panose="020B0604020202020204" pitchFamily="34" charset="0"/>
              <a:cs typeface="Arial" panose="020B0604020202020204" pitchFamily="34" charset="0"/>
            </a:endParaRPr>
          </a:p>
          <a:p>
            <a:endParaRPr lang="nl-NL" sz="1600">
              <a:latin typeface="Arial"/>
              <a:cs typeface="Arial"/>
            </a:endParaRPr>
          </a:p>
          <a:p>
            <a:r>
              <a:rPr lang="nl-NL" sz="1600">
                <a:latin typeface="Arial"/>
                <a:cs typeface="Arial"/>
              </a:rPr>
              <a:t>3de themabijeenkomst: Wijkbezoek </a:t>
            </a:r>
            <a:r>
              <a:rPr lang="nl-NL" sz="1600" err="1">
                <a:latin typeface="Arial"/>
                <a:cs typeface="Arial"/>
              </a:rPr>
              <a:t>Dauwendaele</a:t>
            </a:r>
            <a:endParaRPr lang="nl-NL" sz="1600">
              <a:latin typeface="Arial"/>
              <a:cs typeface="Arial"/>
            </a:endParaRPr>
          </a:p>
          <a:p>
            <a:endParaRPr lang="nl-NL" sz="1600">
              <a:latin typeface="Arial"/>
              <a:cs typeface="Arial"/>
            </a:endParaRPr>
          </a:p>
          <a:p>
            <a:r>
              <a:rPr lang="nl-NL" sz="1600">
                <a:latin typeface="Arial"/>
                <a:cs typeface="Arial"/>
              </a:rPr>
              <a:t>4de themabijeenkomst: </a:t>
            </a:r>
            <a:r>
              <a:rPr lang="nl-NL" sz="1600" err="1">
                <a:latin typeface="Arial"/>
                <a:cs typeface="Arial"/>
              </a:rPr>
              <a:t>Woonruimteverdeelsysteem</a:t>
            </a:r>
            <a:r>
              <a:rPr lang="nl-NL" sz="1600">
                <a:latin typeface="Arial"/>
                <a:cs typeface="Arial"/>
              </a:rPr>
              <a:t> </a:t>
            </a:r>
            <a:endParaRPr lang="nl-NL"/>
          </a:p>
          <a:p>
            <a:endParaRPr lang="nl-NL" sz="1600">
              <a:latin typeface="Arial"/>
              <a:cs typeface="Arial"/>
            </a:endParaRPr>
          </a:p>
          <a:p>
            <a:r>
              <a:rPr lang="nl-NL" sz="1600">
                <a:latin typeface="Arial"/>
                <a:cs typeface="Arial"/>
              </a:rPr>
              <a:t>5de themabijeenkomst: Dienstverlening</a:t>
            </a:r>
            <a:endParaRPr lang="nl-NL" sz="1600">
              <a:latin typeface="Arial" panose="020B0604020202020204" pitchFamily="34" charset="0"/>
              <a:cs typeface="Arial" panose="020B0604020202020204" pitchFamily="34" charset="0"/>
            </a:endParaRPr>
          </a:p>
          <a:p>
            <a:endParaRPr lang="nl-NL" sz="1600">
              <a:latin typeface="Arial" panose="020B0604020202020204" pitchFamily="34" charset="0"/>
              <a:cs typeface="Arial" panose="020B0604020202020204" pitchFamily="34" charset="0"/>
            </a:endParaRPr>
          </a:p>
          <a:p>
            <a:endParaRPr lang="nl-NL" sz="160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980728"/>
            <a:ext cx="7704856" cy="646331"/>
          </a:xfrm>
          <a:prstGeom prst="rect">
            <a:avLst/>
          </a:prstGeom>
          <a:noFill/>
        </p:spPr>
        <p:txBody>
          <a:bodyPr wrap="square" rtlCol="0">
            <a:spAutoFit/>
          </a:bodyPr>
          <a:lstStyle/>
          <a:p>
            <a:endParaRPr lang="nl-NL" spc="150">
              <a:latin typeface="Arial" pitchFamily="34" charset="0"/>
              <a:cs typeface="Arial" pitchFamily="34" charset="0"/>
            </a:endParaRPr>
          </a:p>
          <a:p>
            <a:r>
              <a:rPr lang="nl-NL" spc="150">
                <a:latin typeface="Arial" pitchFamily="34" charset="0"/>
                <a:cs typeface="Arial" pitchFamily="34" charset="0"/>
              </a:rPr>
              <a:t> </a:t>
            </a:r>
          </a:p>
        </p:txBody>
      </p:sp>
      <p:graphicFrame>
        <p:nvGraphicFramePr>
          <p:cNvPr id="4" name="Table 3">
            <a:extLst>
              <a:ext uri="{FF2B5EF4-FFF2-40B4-BE49-F238E27FC236}">
                <a16:creationId xmlns:a16="http://schemas.microsoft.com/office/drawing/2014/main" id="{E6C902B8-2439-D874-E571-576BDF9A0948}"/>
              </a:ext>
            </a:extLst>
          </p:cNvPr>
          <p:cNvGraphicFramePr>
            <a:graphicFrameLocks noGrp="1"/>
          </p:cNvGraphicFramePr>
          <p:nvPr>
            <p:extLst>
              <p:ext uri="{D42A27DB-BD31-4B8C-83A1-F6EECF244321}">
                <p14:modId xmlns:p14="http://schemas.microsoft.com/office/powerpoint/2010/main" val="2308336445"/>
              </p:ext>
            </p:extLst>
          </p:nvPr>
        </p:nvGraphicFramePr>
        <p:xfrm>
          <a:off x="-9831" y="789409"/>
          <a:ext cx="9143999" cy="5343637"/>
        </p:xfrm>
        <a:graphic>
          <a:graphicData uri="http://schemas.openxmlformats.org/drawingml/2006/table">
            <a:tbl>
              <a:tblPr firstRow="1" bandRow="1">
                <a:tableStyleId>{5C22544A-7EE6-4342-B048-85BDC9FD1C3A}</a:tableStyleId>
              </a:tblPr>
              <a:tblGrid>
                <a:gridCol w="4465680">
                  <a:extLst>
                    <a:ext uri="{9D8B030D-6E8A-4147-A177-3AD203B41FA5}">
                      <a16:colId xmlns:a16="http://schemas.microsoft.com/office/drawing/2014/main" val="783144139"/>
                    </a:ext>
                  </a:extLst>
                </a:gridCol>
                <a:gridCol w="4678319">
                  <a:extLst>
                    <a:ext uri="{9D8B030D-6E8A-4147-A177-3AD203B41FA5}">
                      <a16:colId xmlns:a16="http://schemas.microsoft.com/office/drawing/2014/main" val="4081781000"/>
                    </a:ext>
                  </a:extLst>
                </a:gridCol>
              </a:tblGrid>
              <a:tr h="573517">
                <a:tc>
                  <a:txBody>
                    <a:bodyPr/>
                    <a:lstStyle/>
                    <a:p>
                      <a:r>
                        <a:rPr lang="en-US" sz="1600" dirty="0" err="1"/>
                        <a:t>Advies</a:t>
                      </a:r>
                      <a:r>
                        <a:rPr lang="en-US" sz="1600" dirty="0"/>
                        <a:t> HPWM - </a:t>
                      </a:r>
                      <a:r>
                        <a:rPr lang="en-US" sz="1600" dirty="0" err="1"/>
                        <a:t>RvA</a:t>
                      </a:r>
                      <a:endParaRPr lang="en-US" sz="1600" dirty="0"/>
                    </a:p>
                  </a:txBody>
                  <a:tcPr/>
                </a:tc>
                <a:tc>
                  <a:txBody>
                    <a:bodyPr/>
                    <a:lstStyle/>
                    <a:p>
                      <a:r>
                        <a:rPr lang="en-US" sz="1600" dirty="0" err="1"/>
                        <a:t>Reactie</a:t>
                      </a:r>
                      <a:r>
                        <a:rPr lang="en-US" sz="1600" dirty="0"/>
                        <a:t> </a:t>
                      </a:r>
                      <a:r>
                        <a:rPr lang="en-US" sz="1600" dirty="0" err="1"/>
                        <a:t>Woongoed</a:t>
                      </a:r>
                      <a:endParaRPr lang="en-US" sz="1600" dirty="0"/>
                    </a:p>
                  </a:txBody>
                  <a:tcPr/>
                </a:tc>
                <a:extLst>
                  <a:ext uri="{0D108BD9-81ED-4DB2-BD59-A6C34878D82A}">
                    <a16:rowId xmlns:a16="http://schemas.microsoft.com/office/drawing/2014/main" val="3763915342"/>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HPWM geeft positieve zienswijze</a:t>
                      </a:r>
                    </a:p>
                  </a:txBody>
                  <a:tcPr/>
                </a:tc>
                <a:tc>
                  <a:txBody>
                    <a:bodyPr/>
                    <a:lstStyle/>
                    <a:p>
                      <a:pPr marL="0" indent="0">
                        <a:buFont typeface="Arial" panose="020B0604020202020204" pitchFamily="34" charset="0"/>
                        <a:buNone/>
                      </a:pPr>
                      <a:r>
                        <a:rPr lang="nl-NL" sz="1100" dirty="0">
                          <a:ea typeface="+mn-lt"/>
                          <a:cs typeface="+mn-lt"/>
                        </a:rPr>
                        <a:t>Ook gemeente gaf een positieve zienswijze. De verkoop van de monumentenpanden is nog niet voltooid.</a:t>
                      </a:r>
                    </a:p>
                  </a:txBody>
                  <a:tcPr/>
                </a:tc>
                <a:extLst>
                  <a:ext uri="{0D108BD9-81ED-4DB2-BD59-A6C34878D82A}">
                    <a16:rowId xmlns:a16="http://schemas.microsoft.com/office/drawing/2014/main" val="4161466515"/>
                  </a:ext>
                </a:extLst>
              </a:tr>
              <a:tr h="2684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nl-NL" sz="1100" dirty="0">
                          <a:ea typeface="+mn-lt"/>
                          <a:cs typeface="+mn-lt"/>
                        </a:rPr>
                        <a:t>Garanties dat de koper zich als een sociaal verhuurder gedraagt en daarvoor een VOG en sociale huurdersverklaring overlegt.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nl-NL" sz="1100" b="0" i="0" u="none" strike="noStrike" noProof="0" dirty="0">
                          <a:solidFill>
                            <a:srgbClr val="000000"/>
                          </a:solidFill>
                          <a:latin typeface="Calibri"/>
                        </a:rPr>
                        <a:t>In de procedure is opgenomen dat de koper een VOG en sociale huurdersverklaring moet overleggen.  </a:t>
                      </a:r>
                    </a:p>
                  </a:txBody>
                  <a:tcPr/>
                </a:tc>
                <a:extLst>
                  <a:ext uri="{0D108BD9-81ED-4DB2-BD59-A6C34878D82A}">
                    <a16:rowId xmlns:a16="http://schemas.microsoft.com/office/drawing/2014/main" val="429605722"/>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De huurcontracten en algemene voorwaarden blijven gelden en de nieuwe eigenaar deze overneemt.</a:t>
                      </a:r>
                      <a:endParaRPr lang="nl-NL" sz="1100" dirty="0">
                        <a:ea typeface="Calibri" panose="020F0502020204030204"/>
                        <a:cs typeface="Calibri" panose="020F0502020204030204"/>
                      </a:endParaRPr>
                    </a:p>
                  </a:txBody>
                  <a:tcPr/>
                </a:tc>
                <a:tc>
                  <a:txBody>
                    <a:bodyPr/>
                    <a:lstStyle/>
                    <a:p>
                      <a:pPr marL="0" indent="0">
                        <a:buFont typeface="Arial" panose="020B0604020202020204" pitchFamily="34" charset="0"/>
                        <a:buNone/>
                      </a:pPr>
                      <a:r>
                        <a:rPr lang="nl-NL" sz="1100" dirty="0">
                          <a:ea typeface="+mn-lt"/>
                          <a:cs typeface="+mn-lt"/>
                        </a:rPr>
                        <a:t>In het koopcontract wordt opgenomen dat de huurcontracten en algemene voorwaarden van zittende huurders blijven gelden.</a:t>
                      </a:r>
                      <a:endParaRPr lang="nl-NL" sz="1100" dirty="0">
                        <a:ea typeface="Calibri" panose="020F0502020204030204"/>
                        <a:cs typeface="Calibri" panose="020F0502020204030204"/>
                      </a:endParaRPr>
                    </a:p>
                  </a:txBody>
                  <a:tcPr/>
                </a:tc>
                <a:extLst>
                  <a:ext uri="{0D108BD9-81ED-4DB2-BD59-A6C34878D82A}">
                    <a16:rowId xmlns:a16="http://schemas.microsoft.com/office/drawing/2014/main" val="381145384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De nieuwe verhuurder zich houdt aan de contractuele en wettelijke regels voor de huurverhogingen.</a:t>
                      </a:r>
                      <a:endParaRPr lang="nl-NL" sz="1100" dirty="0">
                        <a:ea typeface="Calibri" panose="020F0502020204030204"/>
                        <a:cs typeface="Calibri" panose="020F050202020403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De nieuwe verhuurder is verplicht zich te houden aan de contractuele en wettelijke regels voor de huurverhogingen.</a:t>
                      </a:r>
                      <a:endParaRPr lang="nl-NL" sz="1100" dirty="0">
                        <a:ea typeface="Calibri" panose="020F0502020204030204"/>
                        <a:cs typeface="Calibri" panose="020F0502020204030204"/>
                      </a:endParaRPr>
                    </a:p>
                  </a:txBody>
                  <a:tcPr/>
                </a:tc>
                <a:extLst>
                  <a:ext uri="{0D108BD9-81ED-4DB2-BD59-A6C34878D82A}">
                    <a16:rowId xmlns:a16="http://schemas.microsoft.com/office/drawing/2014/main" val="4129019635"/>
                  </a:ext>
                </a:extLst>
              </a:tr>
              <a:tr h="381032">
                <a:tc>
                  <a:txBody>
                    <a:bodyPr/>
                    <a:lstStyle/>
                    <a:p>
                      <a:pPr marL="0" indent="0">
                        <a:buFont typeface="Arial" panose="020B0604020202020204" pitchFamily="34" charset="0"/>
                        <a:buNone/>
                      </a:pPr>
                      <a:r>
                        <a:rPr lang="nl-NL" sz="1100" dirty="0">
                          <a:ea typeface="+mn-lt"/>
                          <a:cs typeface="+mn-lt"/>
                        </a:rPr>
                        <a:t>Bij verhuizing in de blijvend gereguleerde complexen wordt de huurprijs voor de nieuwe huurder bepaald door het woningwaarderingssysteem (huurpunten).  </a:t>
                      </a:r>
                      <a:endParaRPr lang="nl-NL" sz="1100" dirty="0">
                        <a:ea typeface="Calibri" panose="020F0502020204030204"/>
                        <a:cs typeface="Calibri" panose="020F0502020204030204"/>
                      </a:endParaRPr>
                    </a:p>
                  </a:txBody>
                  <a:tcPr/>
                </a:tc>
                <a:tc>
                  <a:txBody>
                    <a:bodyPr/>
                    <a:lstStyle/>
                    <a:p>
                      <a:pPr marL="0" indent="0">
                        <a:buFont typeface="Arial" panose="020B0604020202020204" pitchFamily="34" charset="0"/>
                        <a:buNone/>
                      </a:pPr>
                      <a:r>
                        <a:rPr lang="nl-NL" sz="1100" dirty="0">
                          <a:ea typeface="+mn-lt"/>
                          <a:cs typeface="+mn-lt"/>
                        </a:rPr>
                        <a:t>Dit is opgenomen in de verkoopvoorwaarden.</a:t>
                      </a:r>
                    </a:p>
                  </a:txBody>
                  <a:tcPr/>
                </a:tc>
                <a:extLst>
                  <a:ext uri="{0D108BD9-81ED-4DB2-BD59-A6C34878D82A}">
                    <a16:rowId xmlns:a16="http://schemas.microsoft.com/office/drawing/2014/main" val="3777176459"/>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Bij verhuizing in de te liberaliseren complexen is de huurprijs voor de nieuwe huurder maximaal € 1.000, -.</a:t>
                      </a:r>
                      <a:endParaRPr lang="nl-NL" sz="1100" dirty="0">
                        <a:ea typeface="Calibri" panose="020F0502020204030204"/>
                        <a:cs typeface="Calibri" panose="020F050202020403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Dit is opgenomen in de verkoopvoorwaarden.</a:t>
                      </a:r>
                      <a:endParaRPr lang="nl-NL" sz="1100" dirty="0"/>
                    </a:p>
                  </a:txBody>
                  <a:tcPr/>
                </a:tc>
                <a:extLst>
                  <a:ext uri="{0D108BD9-81ED-4DB2-BD59-A6C34878D82A}">
                    <a16:rowId xmlns:a16="http://schemas.microsoft.com/office/drawing/2014/main" val="383465287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Als huurders bij Woongoed willen blijven huren zij een passend aanbod voor een andere huurwoning krijgen.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Woongoed deed de huurders een eenmalige aanbieding voor een vergelijkbaar passende woning. Een aantal huurders heeft hier gebruik van gemaakt. </a:t>
                      </a:r>
                    </a:p>
                  </a:txBody>
                  <a:tcPr/>
                </a:tc>
                <a:extLst>
                  <a:ext uri="{0D108BD9-81ED-4DB2-BD59-A6C34878D82A}">
                    <a16:rowId xmlns:a16="http://schemas.microsoft.com/office/drawing/2014/main" val="2278998967"/>
                  </a:ext>
                </a:extLst>
              </a:tr>
              <a:tr h="555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Goede communicatie en maatwerk naar de zittende huurders. </a:t>
                      </a:r>
                      <a:endParaRPr lang="nl-NL" sz="1100" dirty="0">
                        <a:ea typeface="Calibri"/>
                        <a:cs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Woongoed stuurde een brief. Er is één vast contactpersoon. Woongoed bood huurders de mogelijkheid om in overleg te treden. Hier zijn veel huurders op in gegaan.  </a:t>
                      </a:r>
                      <a:endParaRPr lang="nl-NL" sz="1100" dirty="0">
                        <a:ea typeface="Calibri"/>
                        <a:cs typeface="Calibri"/>
                      </a:endParaRPr>
                    </a:p>
                  </a:txBody>
                  <a:tcPr/>
                </a:tc>
                <a:extLst>
                  <a:ext uri="{0D108BD9-81ED-4DB2-BD59-A6C34878D82A}">
                    <a16:rowId xmlns:a16="http://schemas.microsoft.com/office/drawing/2014/main" val="2128988209"/>
                  </a:ext>
                </a:extLst>
              </a:tr>
              <a:tr h="5275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Vinger aan de pols houden over het zich als goed verhuurder gedragen van de koper en nakomen van de gemaakte afspraken. Wij vragen Woongoed met een voorstel te komen hoe dit te monitoren.</a:t>
                      </a:r>
                      <a:endParaRPr lang="nl-NL" sz="1100" dirty="0"/>
                    </a:p>
                  </a:txBody>
                  <a:tcPr/>
                </a:tc>
                <a:tc>
                  <a:txBody>
                    <a:bodyPr/>
                    <a:lstStyle/>
                    <a:p>
                      <a:pPr marL="0" indent="0">
                        <a:buFont typeface="Arial" panose="020B0604020202020204" pitchFamily="34" charset="0"/>
                        <a:buNone/>
                      </a:pPr>
                      <a:r>
                        <a:rPr lang="nl-NL" sz="1100" dirty="0">
                          <a:ea typeface="Calibri" panose="020F0502020204030204"/>
                          <a:cs typeface="Calibri" panose="020F0502020204030204"/>
                        </a:rPr>
                        <a:t>Dit stemmen we nader af met de toekomstige koper. </a:t>
                      </a:r>
                    </a:p>
                  </a:txBody>
                  <a:tcPr/>
                </a:tc>
                <a:extLst>
                  <a:ext uri="{0D108BD9-81ED-4DB2-BD59-A6C34878D82A}">
                    <a16:rowId xmlns:a16="http://schemas.microsoft.com/office/drawing/2014/main" val="416359674"/>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Hierbij wordt door Woongoed een compensatie geboden ter dekking van verhuiskosten.</a:t>
                      </a:r>
                      <a:endParaRPr lang="nl-NL"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Hier hebben we nog geen standpunt over ingenomen. We zoeken uit of dit wettelijk mag.</a:t>
                      </a:r>
                    </a:p>
                  </a:txBody>
                  <a:tcPr/>
                </a:tc>
                <a:extLst>
                  <a:ext uri="{0D108BD9-81ED-4DB2-BD59-A6C34878D82A}">
                    <a16:rowId xmlns:a16="http://schemas.microsoft.com/office/drawing/2014/main" val="3340641849"/>
                  </a:ext>
                </a:extLst>
              </a:tr>
            </a:tbl>
          </a:graphicData>
        </a:graphic>
      </p:graphicFrame>
      <p:sp>
        <p:nvSpPr>
          <p:cNvPr id="5" name="Tekstvak 4">
            <a:extLst>
              <a:ext uri="{FF2B5EF4-FFF2-40B4-BE49-F238E27FC236}">
                <a16:creationId xmlns:a16="http://schemas.microsoft.com/office/drawing/2014/main" id="{CFE01AC6-7D8A-30D7-F8F5-2B4B91CFB2C0}"/>
              </a:ext>
            </a:extLst>
          </p:cNvPr>
          <p:cNvSpPr txBox="1"/>
          <p:nvPr/>
        </p:nvSpPr>
        <p:spPr>
          <a:xfrm>
            <a:off x="0" y="429909"/>
            <a:ext cx="6194324" cy="369332"/>
          </a:xfrm>
          <a:prstGeom prst="rect">
            <a:avLst/>
          </a:prstGeom>
          <a:noFill/>
        </p:spPr>
        <p:txBody>
          <a:bodyPr wrap="square" rtlCol="0">
            <a:spAutoFit/>
          </a:bodyPr>
          <a:lstStyle/>
          <a:p>
            <a:r>
              <a:rPr lang="nl-NL" sz="1800" b="1" dirty="0">
                <a:solidFill>
                  <a:srgbClr val="F89722"/>
                </a:solidFill>
                <a:latin typeface="Arial"/>
                <a:cs typeface="Arial"/>
              </a:rPr>
              <a:t>1ste themabijeenkomst: Verkoop monumentenpanden</a:t>
            </a:r>
            <a:endParaRPr lang="nl-NL" sz="1800" b="1" dirty="0">
              <a:solidFill>
                <a:srgbClr val="F897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39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980728"/>
            <a:ext cx="7704856" cy="646331"/>
          </a:xfrm>
          <a:prstGeom prst="rect">
            <a:avLst/>
          </a:prstGeom>
          <a:noFill/>
        </p:spPr>
        <p:txBody>
          <a:bodyPr wrap="square" rtlCol="0">
            <a:spAutoFit/>
          </a:bodyPr>
          <a:lstStyle/>
          <a:p>
            <a:endParaRPr lang="nl-NL" spc="150">
              <a:latin typeface="Arial" pitchFamily="34" charset="0"/>
              <a:cs typeface="Arial" pitchFamily="34" charset="0"/>
            </a:endParaRPr>
          </a:p>
          <a:p>
            <a:r>
              <a:rPr lang="nl-NL" spc="150">
                <a:latin typeface="Arial" pitchFamily="34" charset="0"/>
                <a:cs typeface="Arial" pitchFamily="34" charset="0"/>
              </a:rPr>
              <a:t> </a:t>
            </a:r>
          </a:p>
        </p:txBody>
      </p:sp>
      <p:sp>
        <p:nvSpPr>
          <p:cNvPr id="3" name="Tekstvak 2">
            <a:extLst>
              <a:ext uri="{FF2B5EF4-FFF2-40B4-BE49-F238E27FC236}">
                <a16:creationId xmlns:a16="http://schemas.microsoft.com/office/drawing/2014/main" id="{335CB4EB-D1A7-4C8F-B3E3-807B6C08CCEA}"/>
              </a:ext>
            </a:extLst>
          </p:cNvPr>
          <p:cNvSpPr txBox="1"/>
          <p:nvPr/>
        </p:nvSpPr>
        <p:spPr>
          <a:xfrm>
            <a:off x="688576" y="983669"/>
            <a:ext cx="7776864" cy="4770537"/>
          </a:xfrm>
          <a:prstGeom prst="rect">
            <a:avLst/>
          </a:prstGeom>
          <a:noFill/>
        </p:spPr>
        <p:txBody>
          <a:bodyPr wrap="square" lIns="91440" tIns="45720" rIns="91440" bIns="45720" rtlCol="0" anchor="t">
            <a:spAutoFit/>
          </a:bodyPr>
          <a:lstStyle/>
          <a:p>
            <a:r>
              <a:rPr lang="nl-NL" sz="1600" b="1" dirty="0">
                <a:solidFill>
                  <a:srgbClr val="F89722"/>
                </a:solidFill>
                <a:latin typeface="Arial"/>
                <a:cs typeface="Arial"/>
              </a:rPr>
              <a:t>1ste themabijeenkomst: Huuraanpassing 2024</a:t>
            </a:r>
            <a:endParaRPr lang="nl-NL" dirty="0">
              <a:ea typeface="Calibri"/>
              <a:cs typeface="Calibri"/>
            </a:endParaRPr>
          </a:p>
          <a:p>
            <a:endParaRPr lang="nl-NL"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600" dirty="0">
                <a:ea typeface="+mn-lt"/>
                <a:cs typeface="+mn-lt"/>
              </a:rPr>
              <a:t>HPWM adviseert positief.</a:t>
            </a:r>
          </a:p>
          <a:p>
            <a:pPr marL="285750" indent="-285750">
              <a:buFont typeface="Arial" panose="020B0604020202020204" pitchFamily="34" charset="0"/>
              <a:buChar char="•"/>
            </a:pPr>
            <a:r>
              <a:rPr lang="nl-NL" sz="1600" dirty="0">
                <a:ea typeface="+mn-lt"/>
                <a:cs typeface="+mn-lt"/>
              </a:rPr>
              <a:t>De huurverhoging is nodig om te kunnen investeren in nieuwbouw, verduurzaming en leefbaarheid. HPWM vraagt om een heldere verantwoording over de besteding van de middelen. </a:t>
            </a:r>
          </a:p>
          <a:p>
            <a:pPr marL="285750" indent="-285750">
              <a:buFont typeface="Arial" panose="020B0604020202020204" pitchFamily="34" charset="0"/>
              <a:buChar char="•"/>
            </a:pPr>
            <a:r>
              <a:rPr lang="nl-NL" sz="1600" dirty="0">
                <a:ea typeface="+mn-lt"/>
                <a:cs typeface="+mn-lt"/>
              </a:rPr>
              <a:t>Geef de huurder een heldere uitleg en motivering over de hoogte van de huurverhoging en de bestemming daarvan. HPWM kijkt graag mee met het opstellen van de begeleidende brief/folder.</a:t>
            </a:r>
          </a:p>
          <a:p>
            <a:pPr marL="285750" indent="-285750">
              <a:buFont typeface="Arial" panose="020B0604020202020204" pitchFamily="34" charset="0"/>
              <a:buChar char="•"/>
            </a:pPr>
            <a:r>
              <a:rPr lang="nl-NL" sz="1600" dirty="0">
                <a:ea typeface="+mn-lt"/>
                <a:cs typeface="+mn-lt"/>
              </a:rPr>
              <a:t>Het bieden van maatwerk aan huurders die aangeven de huur(verhoging) niet te kunnen betalen.</a:t>
            </a:r>
          </a:p>
          <a:p>
            <a:pPr marL="285750" indent="-285750">
              <a:buFont typeface="Arial" panose="020B0604020202020204" pitchFamily="34" charset="0"/>
              <a:buChar char="•"/>
            </a:pPr>
            <a:endParaRPr lang="nl-NL" sz="1600" dirty="0">
              <a:latin typeface="Calibri"/>
              <a:ea typeface="+mn-lt"/>
              <a:cs typeface="+mn-lt"/>
            </a:endParaRPr>
          </a:p>
          <a:p>
            <a:r>
              <a:rPr lang="nl-NL" sz="1600" b="1" dirty="0">
                <a:solidFill>
                  <a:srgbClr val="F89722"/>
                </a:solidFill>
                <a:latin typeface="Arial" panose="020B0604020202020204" pitchFamily="34" charset="0"/>
                <a:ea typeface="Calibri" panose="020F0502020204030204" pitchFamily="34" charset="0"/>
                <a:cs typeface="Arial" panose="020B0604020202020204" pitchFamily="34" charset="0"/>
              </a:rPr>
              <a:t>Wat deed Woongoed ermee?</a:t>
            </a:r>
          </a:p>
          <a:p>
            <a:r>
              <a:rPr lang="nl-NL" sz="1600" dirty="0">
                <a:latin typeface="Calibri"/>
                <a:ea typeface="Calibri"/>
                <a:cs typeface="Calibri"/>
              </a:rPr>
              <a:t>In het laatste overleg van het Huurdersplatform met de directeur bestuurder legde Woongoed uit waar de huurinkomsten aan uitgegeven worden. In het overleg over de huuraanpassing 2025 zullen we dit ook doen. We motiveren de huurverhoging in de brief naar de huurders toe. HPWM keek mee met het opstellen van de brief en folder. We boden maatwerk aan huurders die de huurverhoging niet kunnen betalen.  </a:t>
            </a:r>
          </a:p>
          <a:p>
            <a:endParaRPr lang="nl-N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2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A9904-4D14-4FDE-17EC-FFA70CE4EB0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CA29040-7D67-F18C-5335-07894DB2C12F}"/>
              </a:ext>
            </a:extLst>
          </p:cNvPr>
          <p:cNvSpPr txBox="1"/>
          <p:nvPr/>
        </p:nvSpPr>
        <p:spPr>
          <a:xfrm>
            <a:off x="683568" y="980728"/>
            <a:ext cx="7704856" cy="646331"/>
          </a:xfrm>
          <a:prstGeom prst="rect">
            <a:avLst/>
          </a:prstGeom>
          <a:noFill/>
        </p:spPr>
        <p:txBody>
          <a:bodyPr wrap="square" rtlCol="0">
            <a:spAutoFit/>
          </a:bodyPr>
          <a:lstStyle/>
          <a:p>
            <a:endParaRPr lang="nl-NL" spc="150">
              <a:latin typeface="Arial" pitchFamily="34" charset="0"/>
              <a:cs typeface="Arial" pitchFamily="34" charset="0"/>
            </a:endParaRPr>
          </a:p>
          <a:p>
            <a:r>
              <a:rPr lang="nl-NL" spc="150">
                <a:latin typeface="Arial" pitchFamily="34" charset="0"/>
                <a:cs typeface="Arial" pitchFamily="34" charset="0"/>
              </a:rPr>
              <a:t> </a:t>
            </a:r>
          </a:p>
        </p:txBody>
      </p:sp>
      <p:graphicFrame>
        <p:nvGraphicFramePr>
          <p:cNvPr id="4" name="Table 3">
            <a:extLst>
              <a:ext uri="{FF2B5EF4-FFF2-40B4-BE49-F238E27FC236}">
                <a16:creationId xmlns:a16="http://schemas.microsoft.com/office/drawing/2014/main" id="{0F924652-792A-A6E8-F5F6-5DB855BD22D9}"/>
              </a:ext>
            </a:extLst>
          </p:cNvPr>
          <p:cNvGraphicFramePr>
            <a:graphicFrameLocks noGrp="1"/>
          </p:cNvGraphicFramePr>
          <p:nvPr>
            <p:extLst>
              <p:ext uri="{D42A27DB-BD31-4B8C-83A1-F6EECF244321}">
                <p14:modId xmlns:p14="http://schemas.microsoft.com/office/powerpoint/2010/main" val="4094306009"/>
              </p:ext>
            </p:extLst>
          </p:nvPr>
        </p:nvGraphicFramePr>
        <p:xfrm>
          <a:off x="1" y="809073"/>
          <a:ext cx="9143999" cy="5313157"/>
        </p:xfrm>
        <a:graphic>
          <a:graphicData uri="http://schemas.openxmlformats.org/drawingml/2006/table">
            <a:tbl>
              <a:tblPr firstRow="1" bandRow="1">
                <a:tableStyleId>{5C22544A-7EE6-4342-B048-85BDC9FD1C3A}</a:tableStyleId>
              </a:tblPr>
              <a:tblGrid>
                <a:gridCol w="4465680">
                  <a:extLst>
                    <a:ext uri="{9D8B030D-6E8A-4147-A177-3AD203B41FA5}">
                      <a16:colId xmlns:a16="http://schemas.microsoft.com/office/drawing/2014/main" val="783144139"/>
                    </a:ext>
                  </a:extLst>
                </a:gridCol>
                <a:gridCol w="4678319">
                  <a:extLst>
                    <a:ext uri="{9D8B030D-6E8A-4147-A177-3AD203B41FA5}">
                      <a16:colId xmlns:a16="http://schemas.microsoft.com/office/drawing/2014/main" val="4081781000"/>
                    </a:ext>
                  </a:extLst>
                </a:gridCol>
              </a:tblGrid>
              <a:tr h="573517">
                <a:tc>
                  <a:txBody>
                    <a:bodyPr/>
                    <a:lstStyle/>
                    <a:p>
                      <a:r>
                        <a:rPr lang="en-US" sz="1600" dirty="0"/>
                        <a:t>Advies HPWM - </a:t>
                      </a:r>
                      <a:r>
                        <a:rPr lang="en-US" sz="1600" dirty="0" err="1"/>
                        <a:t>RvA</a:t>
                      </a:r>
                      <a:endParaRPr lang="en-US" sz="1600" dirty="0"/>
                    </a:p>
                  </a:txBody>
                  <a:tcPr/>
                </a:tc>
                <a:tc>
                  <a:txBody>
                    <a:bodyPr/>
                    <a:lstStyle/>
                    <a:p>
                      <a:r>
                        <a:rPr lang="en-US" sz="1600" dirty="0" err="1"/>
                        <a:t>Reactie</a:t>
                      </a:r>
                      <a:r>
                        <a:rPr lang="en-US" sz="1600" dirty="0"/>
                        <a:t> </a:t>
                      </a:r>
                      <a:r>
                        <a:rPr lang="en-US" sz="1600" dirty="0" err="1"/>
                        <a:t>Woongoed</a:t>
                      </a:r>
                      <a:endParaRPr lang="en-US" sz="1600" dirty="0"/>
                    </a:p>
                  </a:txBody>
                  <a:tcPr/>
                </a:tc>
                <a:extLst>
                  <a:ext uri="{0D108BD9-81ED-4DB2-BD59-A6C34878D82A}">
                    <a16:rowId xmlns:a16="http://schemas.microsoft.com/office/drawing/2014/main" val="3763915342"/>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ea typeface="+mn-lt"/>
                          <a:cs typeface="+mn-lt"/>
                        </a:rPr>
                        <a:t>Communicatie.</a:t>
                      </a:r>
                      <a:r>
                        <a:rPr lang="nl-NL" sz="1100" dirty="0">
                          <a:ea typeface="+mn-lt"/>
                          <a:cs typeface="+mn-lt"/>
                        </a:rPr>
                        <a:t> Goede, eerlijke, tijdige communicatie met begrip en respect voor elkaar. Communiceer ook over risico's en geluidsoverlast (buitenshuis). Biedt vooraf voldoende informatie aan huurders en laat huurders vooraf weten wat ze kunnen verwachten. Gebruik verschillende vormen van communicatie die aansluit bij de diverse doelgroepen.</a:t>
                      </a:r>
                    </a:p>
                  </a:txBody>
                  <a:tcPr/>
                </a:tc>
                <a:tc>
                  <a:txBody>
                    <a:bodyPr/>
                    <a:lstStyle/>
                    <a:p>
                      <a:r>
                        <a:rPr lang="en-US" sz="1100" dirty="0"/>
                        <a:t>We </a:t>
                      </a:r>
                      <a:r>
                        <a:rPr lang="en-US" sz="1100" dirty="0" err="1"/>
                        <a:t>bieden</a:t>
                      </a:r>
                      <a:r>
                        <a:rPr lang="en-US" sz="1100" dirty="0"/>
                        <a:t> via </a:t>
                      </a:r>
                      <a:r>
                        <a:rPr lang="en-US" sz="1100" dirty="0" err="1"/>
                        <a:t>meerder</a:t>
                      </a:r>
                      <a:r>
                        <a:rPr lang="en-US" sz="1100" dirty="0"/>
                        <a:t> </a:t>
                      </a:r>
                      <a:r>
                        <a:rPr lang="en-US" sz="1100" dirty="0" err="1"/>
                        <a:t>kanalen</a:t>
                      </a:r>
                      <a:r>
                        <a:rPr lang="en-US" sz="1100" dirty="0"/>
                        <a:t> </a:t>
                      </a:r>
                      <a:r>
                        <a:rPr lang="en-US" sz="1100" dirty="0" err="1"/>
                        <a:t>informatie</a:t>
                      </a:r>
                      <a:r>
                        <a:rPr lang="en-US" sz="1100" dirty="0"/>
                        <a:t>. </a:t>
                      </a:r>
                      <a:r>
                        <a:rPr lang="en-US" sz="1100" dirty="0" err="1"/>
                        <a:t>Brieven</a:t>
                      </a:r>
                      <a:r>
                        <a:rPr lang="en-US" sz="1100" dirty="0"/>
                        <a:t> </a:t>
                      </a:r>
                      <a:r>
                        <a:rPr lang="en-US" sz="1100" dirty="0" err="1"/>
                        <a:t>en</a:t>
                      </a:r>
                      <a:r>
                        <a:rPr lang="en-US" sz="1100" dirty="0"/>
                        <a:t> het </a:t>
                      </a:r>
                      <a:r>
                        <a:rPr lang="en-US" sz="1100" dirty="0" err="1"/>
                        <a:t>persoonlijke</a:t>
                      </a:r>
                      <a:r>
                        <a:rPr lang="en-US" sz="1100" dirty="0"/>
                        <a:t> </a:t>
                      </a:r>
                      <a:r>
                        <a:rPr lang="en-US" sz="1100" dirty="0" err="1"/>
                        <a:t>keukentafelgesprek</a:t>
                      </a:r>
                      <a:r>
                        <a:rPr lang="en-US" sz="1100" dirty="0"/>
                        <a:t> </a:t>
                      </a:r>
                      <a:r>
                        <a:rPr lang="en-US" sz="1100" dirty="0" err="1"/>
                        <a:t>zijn</a:t>
                      </a:r>
                      <a:r>
                        <a:rPr lang="en-US" sz="1100" dirty="0"/>
                        <a:t> de </a:t>
                      </a:r>
                      <a:r>
                        <a:rPr lang="en-US" sz="1100" dirty="0" err="1"/>
                        <a:t>belangrijksten</a:t>
                      </a:r>
                      <a:r>
                        <a:rPr lang="en-US" sz="1100" dirty="0"/>
                        <a:t>. </a:t>
                      </a:r>
                      <a:r>
                        <a:rPr lang="en-US" sz="1100" dirty="0" err="1"/>
                        <a:t>Hierin</a:t>
                      </a:r>
                      <a:r>
                        <a:rPr lang="en-US" sz="1100" dirty="0"/>
                        <a:t> </a:t>
                      </a:r>
                      <a:r>
                        <a:rPr lang="en-US" sz="1100" dirty="0" err="1"/>
                        <a:t>communiceren</a:t>
                      </a:r>
                      <a:r>
                        <a:rPr lang="en-US" sz="1100" dirty="0"/>
                        <a:t> we </a:t>
                      </a:r>
                      <a:r>
                        <a:rPr lang="en-US" sz="1100" dirty="0" err="1"/>
                        <a:t>ook</a:t>
                      </a:r>
                      <a:r>
                        <a:rPr lang="en-US" sz="1100" dirty="0"/>
                        <a:t> de impact van de </a:t>
                      </a:r>
                      <a:r>
                        <a:rPr lang="en-US" sz="1100" dirty="0" err="1"/>
                        <a:t>werkzaamheden</a:t>
                      </a:r>
                      <a:r>
                        <a:rPr lang="en-US" sz="1100" dirty="0"/>
                        <a:t>. </a:t>
                      </a:r>
                      <a:r>
                        <a:rPr lang="en-US" sz="1100" dirty="0" err="1"/>
                        <a:t>Tijdens</a:t>
                      </a:r>
                      <a:r>
                        <a:rPr lang="en-US" sz="1100" dirty="0"/>
                        <a:t> het </a:t>
                      </a:r>
                      <a:r>
                        <a:rPr lang="en-US" sz="1100" dirty="0" err="1"/>
                        <a:t>keukentafelgesprek</a:t>
                      </a:r>
                      <a:r>
                        <a:rPr lang="en-US" sz="1100" dirty="0"/>
                        <a:t> </a:t>
                      </a:r>
                      <a:r>
                        <a:rPr lang="en-US" sz="1100" dirty="0" err="1"/>
                        <a:t>bespreken</a:t>
                      </a:r>
                      <a:r>
                        <a:rPr lang="en-US" sz="1100" dirty="0"/>
                        <a:t> we wat de </a:t>
                      </a:r>
                      <a:r>
                        <a:rPr lang="en-US" sz="1100" dirty="0" err="1"/>
                        <a:t>huurder</a:t>
                      </a:r>
                      <a:r>
                        <a:rPr lang="en-US" sz="1100" dirty="0"/>
                        <a:t> van </a:t>
                      </a:r>
                      <a:r>
                        <a:rPr lang="en-US" sz="1100" dirty="0" err="1"/>
                        <a:t>Woongoed</a:t>
                      </a:r>
                      <a:r>
                        <a:rPr lang="en-US" sz="1100" dirty="0"/>
                        <a:t> mag </a:t>
                      </a:r>
                      <a:r>
                        <a:rPr lang="en-US" sz="1100" dirty="0" err="1"/>
                        <a:t>verwachten</a:t>
                      </a:r>
                      <a:r>
                        <a:rPr lang="en-US" sz="1100" dirty="0"/>
                        <a:t> </a:t>
                      </a:r>
                      <a:r>
                        <a:rPr lang="en-US" sz="1100" dirty="0" err="1"/>
                        <a:t>en</a:t>
                      </a:r>
                      <a:r>
                        <a:rPr lang="en-US" sz="1100" dirty="0"/>
                        <a:t> wat </a:t>
                      </a:r>
                      <a:r>
                        <a:rPr lang="en-US" sz="1100" dirty="0" err="1"/>
                        <a:t>Woongoed</a:t>
                      </a:r>
                      <a:r>
                        <a:rPr lang="en-US" sz="1100" dirty="0"/>
                        <a:t> van </a:t>
                      </a:r>
                      <a:r>
                        <a:rPr lang="en-US" sz="1100" dirty="0" err="1"/>
                        <a:t>huurders</a:t>
                      </a:r>
                      <a:r>
                        <a:rPr lang="en-US" sz="1100" dirty="0"/>
                        <a:t> </a:t>
                      </a:r>
                      <a:r>
                        <a:rPr lang="en-US" sz="1100" dirty="0" err="1"/>
                        <a:t>verwacht</a:t>
                      </a:r>
                      <a:r>
                        <a:rPr lang="en-US" sz="1100" dirty="0"/>
                        <a:t> </a:t>
                      </a:r>
                      <a:r>
                        <a:rPr lang="en-US" sz="1100" dirty="0" err="1"/>
                        <a:t>dat</a:t>
                      </a:r>
                      <a:r>
                        <a:rPr lang="en-US" sz="1100" dirty="0"/>
                        <a:t> ze </a:t>
                      </a:r>
                      <a:r>
                        <a:rPr lang="en-US" sz="1100" dirty="0" err="1"/>
                        <a:t>zelf</a:t>
                      </a:r>
                      <a:r>
                        <a:rPr lang="en-US" sz="1100" dirty="0"/>
                        <a:t> </a:t>
                      </a:r>
                      <a:r>
                        <a:rPr lang="en-US" sz="1100" dirty="0" err="1"/>
                        <a:t>doen</a:t>
                      </a:r>
                      <a:r>
                        <a:rPr lang="en-US" sz="1100" dirty="0"/>
                        <a:t>. Van het </a:t>
                      </a:r>
                      <a:r>
                        <a:rPr lang="en-US" sz="1100" dirty="0" err="1"/>
                        <a:t>keukentafelgesprek</a:t>
                      </a:r>
                      <a:r>
                        <a:rPr lang="en-US" sz="1100" dirty="0"/>
                        <a:t> </a:t>
                      </a:r>
                      <a:r>
                        <a:rPr lang="en-US" sz="1100" dirty="0" err="1"/>
                        <a:t>wordt</a:t>
                      </a:r>
                      <a:r>
                        <a:rPr lang="en-US" sz="1100" dirty="0"/>
                        <a:t> </a:t>
                      </a:r>
                      <a:r>
                        <a:rPr lang="en-US" sz="1100" dirty="0" err="1"/>
                        <a:t>verslag</a:t>
                      </a:r>
                      <a:r>
                        <a:rPr lang="en-US" sz="1100" dirty="0"/>
                        <a:t>  </a:t>
                      </a:r>
                      <a:r>
                        <a:rPr lang="en-US" sz="1100" dirty="0" err="1"/>
                        <a:t>gemaakt</a:t>
                      </a:r>
                      <a:r>
                        <a:rPr lang="en-US" sz="1100" dirty="0"/>
                        <a:t>. Dit </a:t>
                      </a:r>
                      <a:r>
                        <a:rPr lang="en-US" sz="1100" dirty="0" err="1"/>
                        <a:t>wordt</a:t>
                      </a:r>
                      <a:r>
                        <a:rPr lang="en-US" sz="1100" dirty="0"/>
                        <a:t> door </a:t>
                      </a:r>
                      <a:r>
                        <a:rPr lang="en-US" sz="1100" dirty="0" err="1"/>
                        <a:t>beide</a:t>
                      </a:r>
                      <a:r>
                        <a:rPr lang="en-US" sz="1100" dirty="0"/>
                        <a:t> </a:t>
                      </a:r>
                      <a:r>
                        <a:rPr lang="en-US" sz="1100" dirty="0" err="1"/>
                        <a:t>partijen</a:t>
                      </a:r>
                      <a:r>
                        <a:rPr lang="en-US" sz="1100" dirty="0"/>
                        <a:t> </a:t>
                      </a:r>
                      <a:r>
                        <a:rPr lang="en-US" sz="1100" dirty="0" err="1"/>
                        <a:t>ondertekend</a:t>
                      </a:r>
                      <a:r>
                        <a:rPr lang="en-US" sz="1100" dirty="0"/>
                        <a:t>.  </a:t>
                      </a:r>
                    </a:p>
                  </a:txBody>
                  <a:tcPr/>
                </a:tc>
                <a:extLst>
                  <a:ext uri="{0D108BD9-81ED-4DB2-BD59-A6C34878D82A}">
                    <a16:rowId xmlns:a16="http://schemas.microsoft.com/office/drawing/2014/main" val="4161466515"/>
                  </a:ext>
                </a:extLst>
              </a:tr>
              <a:tr h="2684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nl-NL" sz="1100" b="1" dirty="0">
                          <a:ea typeface="+mn-lt"/>
                          <a:cs typeface="+mn-lt"/>
                        </a:rPr>
                        <a:t>Voorbereiding.</a:t>
                      </a:r>
                      <a:r>
                        <a:rPr lang="nl-NL" sz="1100" dirty="0">
                          <a:ea typeface="+mn-lt"/>
                          <a:cs typeface="+mn-lt"/>
                        </a:rPr>
                        <a:t> Neem voldoende tijd in de voorbereiding. Verdiep je vooraf goed in de wensen en behoeften van huurders. </a:t>
                      </a:r>
                    </a:p>
                  </a:txBody>
                  <a:tcPr/>
                </a:tc>
                <a:tc>
                  <a:txBody>
                    <a:bodyPr/>
                    <a:lstStyle/>
                    <a:p>
                      <a:pPr lvl="0" algn="l">
                        <a:lnSpc>
                          <a:spcPct val="100000"/>
                        </a:lnSpc>
                        <a:spcBef>
                          <a:spcPts val="0"/>
                        </a:spcBef>
                        <a:spcAft>
                          <a:spcPts val="0"/>
                        </a:spcAft>
                        <a:buNone/>
                      </a:pPr>
                      <a:r>
                        <a:rPr lang="en-US" sz="1100" b="0" i="0" u="none" strike="noStrike" noProof="0" dirty="0">
                          <a:solidFill>
                            <a:srgbClr val="000000"/>
                          </a:solidFill>
                          <a:latin typeface="Calibri"/>
                        </a:rPr>
                        <a:t>Om de </a:t>
                      </a:r>
                      <a:r>
                        <a:rPr lang="en-US" sz="1100" b="0" i="0" u="none" strike="noStrike" noProof="0" dirty="0" err="1">
                          <a:solidFill>
                            <a:srgbClr val="000000"/>
                          </a:solidFill>
                          <a:latin typeface="Calibri"/>
                        </a:rPr>
                        <a:t>wensen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behoeften</a:t>
                      </a:r>
                      <a:r>
                        <a:rPr lang="en-US" sz="1100" b="0" i="0" u="none" strike="noStrike" noProof="0" dirty="0">
                          <a:solidFill>
                            <a:srgbClr val="000000"/>
                          </a:solidFill>
                          <a:latin typeface="Calibri"/>
                        </a:rPr>
                        <a:t> in </a:t>
                      </a:r>
                      <a:r>
                        <a:rPr lang="en-US" sz="1100" b="0" i="0" u="none" strike="noStrike" noProof="0" dirty="0" err="1">
                          <a:solidFill>
                            <a:srgbClr val="000000"/>
                          </a:solidFill>
                          <a:latin typeface="Calibri"/>
                        </a:rPr>
                        <a:t>kaart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te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brengen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houden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vooraf</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woontevredenheidsenquetes</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zodat</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daar</a:t>
                      </a:r>
                      <a:r>
                        <a:rPr lang="en-US" sz="1100" b="0" i="0" u="none" strike="noStrike" noProof="0" dirty="0">
                          <a:solidFill>
                            <a:srgbClr val="000000"/>
                          </a:solidFill>
                          <a:latin typeface="Calibri"/>
                        </a:rPr>
                        <a:t> met het </a:t>
                      </a:r>
                      <a:r>
                        <a:rPr lang="en-US" sz="1100" b="0" i="0" u="none" strike="noStrike" noProof="0" dirty="0" err="1">
                          <a:solidFill>
                            <a:srgbClr val="000000"/>
                          </a:solidFill>
                          <a:latin typeface="Calibri"/>
                        </a:rPr>
                        <a:t>plannen</a:t>
                      </a:r>
                      <a:r>
                        <a:rPr lang="en-US" sz="1100" b="0" i="0" u="none" strike="noStrike" noProof="0" dirty="0">
                          <a:solidFill>
                            <a:srgbClr val="000000"/>
                          </a:solidFill>
                          <a:latin typeface="Calibri"/>
                        </a:rPr>
                        <a:t> van de </a:t>
                      </a:r>
                      <a:r>
                        <a:rPr lang="en-US" sz="1100" b="0" i="0" u="none" strike="noStrike" noProof="0" dirty="0" err="1">
                          <a:solidFill>
                            <a:srgbClr val="000000"/>
                          </a:solidFill>
                          <a:latin typeface="Calibri"/>
                        </a:rPr>
                        <a:t>maatregelen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rekening</a:t>
                      </a:r>
                      <a:r>
                        <a:rPr lang="en-US" sz="1100" b="0" i="0" u="none" strike="noStrike" noProof="0" dirty="0">
                          <a:solidFill>
                            <a:srgbClr val="000000"/>
                          </a:solidFill>
                          <a:latin typeface="Calibri"/>
                        </a:rPr>
                        <a:t> mee </a:t>
                      </a:r>
                      <a:r>
                        <a:rPr lang="en-US" sz="1100" b="0" i="0" u="none" strike="noStrike" noProof="0" dirty="0" err="1">
                          <a:solidFill>
                            <a:srgbClr val="000000"/>
                          </a:solidFill>
                          <a:latin typeface="Calibri"/>
                        </a:rPr>
                        <a:t>kunnen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houden</a:t>
                      </a:r>
                      <a:r>
                        <a:rPr lang="en-US" sz="1100" b="0" i="0" u="none" strike="noStrike" noProof="0" dirty="0">
                          <a:solidFill>
                            <a:srgbClr val="000000"/>
                          </a:solidFill>
                          <a:latin typeface="Calibri"/>
                        </a:rPr>
                        <a:t>.</a:t>
                      </a:r>
                    </a:p>
                    <a:p>
                      <a:pPr lvl="0" algn="l">
                        <a:lnSpc>
                          <a:spcPct val="100000"/>
                        </a:lnSpc>
                        <a:spcBef>
                          <a:spcPts val="0"/>
                        </a:spcBef>
                        <a:spcAft>
                          <a:spcPts val="0"/>
                        </a:spcAft>
                        <a:buNone/>
                      </a:pPr>
                      <a:r>
                        <a:rPr lang="en-US" sz="1100" b="0" i="0" u="none" strike="noStrike" noProof="0" dirty="0" err="1">
                          <a:solidFill>
                            <a:srgbClr val="000000"/>
                          </a:solidFill>
                          <a:latin typeface="Calibri"/>
                        </a:rPr>
                        <a:t>Tijdens</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keukentafelgesprekken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halen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ook</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wensen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behoeften</a:t>
                      </a:r>
                      <a:r>
                        <a:rPr lang="en-US" sz="1100" b="0" i="0" u="none" strike="noStrike" noProof="0" dirty="0">
                          <a:solidFill>
                            <a:srgbClr val="000000"/>
                          </a:solidFill>
                          <a:latin typeface="Calibri"/>
                        </a:rPr>
                        <a:t> op.</a:t>
                      </a:r>
                    </a:p>
                  </a:txBody>
                  <a:tcPr/>
                </a:tc>
                <a:extLst>
                  <a:ext uri="{0D108BD9-81ED-4DB2-BD59-A6C34878D82A}">
                    <a16:rowId xmlns:a16="http://schemas.microsoft.com/office/drawing/2014/main" val="429605722"/>
                  </a:ext>
                </a:extLst>
              </a:tr>
              <a:tr h="38103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nl-NL" sz="1100" b="1" dirty="0">
                          <a:ea typeface="+mn-lt"/>
                          <a:cs typeface="+mn-lt"/>
                        </a:rPr>
                        <a:t>Nazorg:</a:t>
                      </a:r>
                      <a:r>
                        <a:rPr lang="nl-NL" sz="1100" dirty="0">
                          <a:ea typeface="+mn-lt"/>
                          <a:cs typeface="+mn-lt"/>
                        </a:rPr>
                        <a:t> Organiseer de nazorg voor huurders die een zorgvraag hebben. Organiseer laagdrempelige “technische” nazorg voor huurders. Een contactpersoon waar ze terecht kunnen met vragen over gebruik van installaties en / of opleverpunten.</a:t>
                      </a:r>
                      <a:endParaRPr lang="nl-NL" sz="1100" dirty="0"/>
                    </a:p>
                  </a:txBody>
                  <a:tcPr/>
                </a:tc>
                <a:tc>
                  <a:txBody>
                    <a:bodyPr/>
                    <a:lstStyle/>
                    <a:p>
                      <a:pPr lvl="0" algn="l">
                        <a:lnSpc>
                          <a:spcPct val="100000"/>
                        </a:lnSpc>
                        <a:spcBef>
                          <a:spcPts val="0"/>
                        </a:spcBef>
                        <a:spcAft>
                          <a:spcPts val="0"/>
                        </a:spcAft>
                        <a:buNone/>
                      </a:pPr>
                      <a:r>
                        <a:rPr lang="en-US" sz="1100" b="0" i="0" u="none" strike="noStrike" noProof="0" dirty="0">
                          <a:solidFill>
                            <a:srgbClr val="000000"/>
                          </a:solidFill>
                          <a:latin typeface="Calibri"/>
                        </a:rPr>
                        <a:t>Bij </a:t>
                      </a:r>
                      <a:r>
                        <a:rPr lang="en-US" sz="1100" b="0" i="0" u="none" strike="noStrike" noProof="0" dirty="0" err="1">
                          <a:solidFill>
                            <a:srgbClr val="000000"/>
                          </a:solidFill>
                          <a:latin typeface="Calibri"/>
                        </a:rPr>
                        <a:t>ingewikkelde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installaties</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zoals</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balans</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ventilatie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en</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warmtepomp</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geeft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Woongoed</a:t>
                      </a:r>
                      <a:r>
                        <a:rPr lang="en-US" sz="1100" b="0" i="0" u="none" strike="noStrike" noProof="0" dirty="0">
                          <a:solidFill>
                            <a:srgbClr val="000000"/>
                          </a:solidFill>
                          <a:latin typeface="Calibri"/>
                        </a:rPr>
                        <a:t> pro-</a:t>
                      </a:r>
                      <a:r>
                        <a:rPr lang="en-US" sz="1100" b="0" i="0" u="none" strike="noStrike" noProof="0" dirty="0" err="1">
                          <a:solidFill>
                            <a:srgbClr val="000000"/>
                          </a:solidFill>
                          <a:latin typeface="Calibri"/>
                        </a:rPr>
                        <a:t>actief</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ook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bij</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nieuwe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huurders</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uitleg</a:t>
                      </a:r>
                      <a:r>
                        <a:rPr lang="en-US" sz="1100" b="0" i="0" u="none" strike="noStrike" noProof="0" dirty="0">
                          <a:solidFill>
                            <a:srgbClr val="000000"/>
                          </a:solidFill>
                          <a:latin typeface="Calibri"/>
                        </a:rPr>
                        <a:t> over het </a:t>
                      </a:r>
                      <a:r>
                        <a:rPr lang="en-US" sz="1100" b="0" i="0" u="none" strike="noStrike" noProof="0" dirty="0" err="1">
                          <a:solidFill>
                            <a:srgbClr val="000000"/>
                          </a:solidFill>
                          <a:latin typeface="Calibri"/>
                        </a:rPr>
                        <a:t>gebruik</a:t>
                      </a:r>
                      <a:r>
                        <a:rPr lang="en-US" sz="1100" b="0" i="0" u="none" strike="noStrike" noProof="0" dirty="0">
                          <a:solidFill>
                            <a:srgbClr val="000000"/>
                          </a:solidFill>
                          <a:latin typeface="Calibri"/>
                        </a:rPr>
                        <a:t> van de </a:t>
                      </a:r>
                      <a:r>
                        <a:rPr lang="en-US" sz="1100" b="0" i="0" u="none" strike="noStrike" noProof="0" dirty="0" err="1">
                          <a:solidFill>
                            <a:srgbClr val="000000"/>
                          </a:solidFill>
                          <a:latin typeface="Calibri"/>
                        </a:rPr>
                        <a:t>installaties</a:t>
                      </a:r>
                      <a:r>
                        <a:rPr lang="en-US" sz="1100" b="0" i="0" u="none" strike="noStrike" noProof="0" dirty="0">
                          <a:solidFill>
                            <a:srgbClr val="000000"/>
                          </a:solidFill>
                          <a:latin typeface="Calibri"/>
                        </a:rPr>
                        <a:t>. </a:t>
                      </a:r>
                    </a:p>
                    <a:p>
                      <a:pPr lvl="0" algn="l">
                        <a:lnSpc>
                          <a:spcPct val="100000"/>
                        </a:lnSpc>
                        <a:spcBef>
                          <a:spcPts val="0"/>
                        </a:spcBef>
                        <a:spcAft>
                          <a:spcPts val="0"/>
                        </a:spcAft>
                        <a:buNone/>
                      </a:pPr>
                      <a:r>
                        <a:rPr lang="en-US" sz="1100" b="0" i="0" u="none" strike="noStrike" noProof="0" dirty="0">
                          <a:solidFill>
                            <a:srgbClr val="000000"/>
                          </a:solidFill>
                          <a:latin typeface="Calibri"/>
                        </a:rPr>
                        <a:t>Bij EPV-</a:t>
                      </a:r>
                      <a:r>
                        <a:rPr lang="en-US" sz="1100" b="0" i="0" u="none" strike="noStrike" noProof="0" dirty="0" err="1">
                          <a:solidFill>
                            <a:srgbClr val="000000"/>
                          </a:solidFill>
                          <a:latin typeface="Calibri"/>
                        </a:rPr>
                        <a:t>woningen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monitoren</a:t>
                      </a:r>
                      <a:r>
                        <a:rPr lang="en-US" sz="1100" b="0" i="0" u="none" strike="noStrike" noProof="0" dirty="0">
                          <a:solidFill>
                            <a:srgbClr val="000000"/>
                          </a:solidFill>
                          <a:latin typeface="Calibri"/>
                        </a:rPr>
                        <a:t> we het </a:t>
                      </a:r>
                      <a:r>
                        <a:rPr lang="en-US" sz="1100" b="0" i="0" u="none" strike="noStrike" noProof="0" dirty="0" err="1">
                          <a:solidFill>
                            <a:srgbClr val="000000"/>
                          </a:solidFill>
                          <a:latin typeface="Calibri"/>
                        </a:rPr>
                        <a:t>energieverbruik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Wanneer</a:t>
                      </a:r>
                      <a:r>
                        <a:rPr lang="en-US" sz="1100" b="0" i="0" u="none" strike="noStrike" noProof="0" dirty="0">
                          <a:solidFill>
                            <a:srgbClr val="000000"/>
                          </a:solidFill>
                          <a:latin typeface="Calibri"/>
                        </a:rPr>
                        <a:t> het </a:t>
                      </a:r>
                      <a:r>
                        <a:rPr lang="en-US" sz="1100" b="0" i="0" u="none" strike="noStrike" noProof="0" dirty="0" err="1">
                          <a:solidFill>
                            <a:srgbClr val="000000"/>
                          </a:solidFill>
                          <a:latin typeface="Calibri"/>
                        </a:rPr>
                        <a:t>afwijkt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nemen</a:t>
                      </a:r>
                      <a:r>
                        <a:rPr lang="en-US" sz="1100" b="0" i="0" u="none" strike="noStrike" noProof="0" dirty="0">
                          <a:solidFill>
                            <a:srgbClr val="000000"/>
                          </a:solidFill>
                          <a:latin typeface="Calibri"/>
                        </a:rPr>
                        <a:t> we contact op met de </a:t>
                      </a:r>
                      <a:r>
                        <a:rPr lang="en-US" sz="1100" b="0" i="0" u="none" strike="noStrike" noProof="0" dirty="0" err="1">
                          <a:solidFill>
                            <a:srgbClr val="000000"/>
                          </a:solidFill>
                          <a:latin typeface="Calibri"/>
                        </a:rPr>
                        <a:t>huurder</a:t>
                      </a:r>
                      <a:r>
                        <a:rPr lang="en-US" sz="1100" b="0" i="0" u="none" strike="noStrike" noProof="0" dirty="0">
                          <a:solidFill>
                            <a:srgbClr val="000000"/>
                          </a:solidFill>
                          <a:latin typeface="Calibri"/>
                        </a:rPr>
                        <a:t>.  </a:t>
                      </a:r>
                    </a:p>
                  </a:txBody>
                  <a:tcPr/>
                </a:tc>
                <a:extLst>
                  <a:ext uri="{0D108BD9-81ED-4DB2-BD59-A6C34878D82A}">
                    <a16:rowId xmlns:a16="http://schemas.microsoft.com/office/drawing/2014/main" val="3811453847"/>
                  </a:ext>
                </a:extLst>
              </a:tr>
              <a:tr h="381032">
                <a:tc>
                  <a:txBody>
                    <a:bodyPr/>
                    <a:lstStyle/>
                    <a:p>
                      <a:r>
                        <a:rPr lang="nl-NL" sz="1100" b="1" dirty="0">
                          <a:ea typeface="+mn-lt"/>
                          <a:cs typeface="+mn-lt"/>
                        </a:rPr>
                        <a:t>Spreekuur.</a:t>
                      </a:r>
                      <a:r>
                        <a:rPr lang="nl-NL" sz="1100" dirty="0">
                          <a:ea typeface="+mn-lt"/>
                          <a:cs typeface="+mn-lt"/>
                        </a:rPr>
                        <a:t> Onderzoek of een spreekuur in de wijk na afloop bijdraagt, eventueel met andere partijen (bijv. wijkagent, maatschappelijk werker). </a:t>
                      </a:r>
                    </a:p>
                  </a:txBody>
                  <a:tcPr/>
                </a:tc>
                <a:tc>
                  <a:txBody>
                    <a:bodyPr/>
                    <a:lstStyle/>
                    <a:p>
                      <a:pPr lvl="0" algn="l">
                        <a:lnSpc>
                          <a:spcPct val="100000"/>
                        </a:lnSpc>
                        <a:spcBef>
                          <a:spcPts val="0"/>
                        </a:spcBef>
                        <a:spcAft>
                          <a:spcPts val="0"/>
                        </a:spcAft>
                        <a:buNone/>
                      </a:pPr>
                      <a:r>
                        <a:rPr lang="en-US" sz="1100" dirty="0"/>
                        <a:t>In de Stromenwijk </a:t>
                      </a:r>
                      <a:r>
                        <a:rPr lang="en-US" sz="1100" dirty="0" err="1"/>
                        <a:t>organiseren</a:t>
                      </a:r>
                      <a:r>
                        <a:rPr lang="en-US" sz="1100" dirty="0"/>
                        <a:t> we </a:t>
                      </a:r>
                      <a:r>
                        <a:rPr lang="en-US" sz="1100" dirty="0" err="1"/>
                        <a:t>als</a:t>
                      </a:r>
                      <a:r>
                        <a:rPr lang="en-US" sz="1100" dirty="0"/>
                        <a:t> pilot </a:t>
                      </a:r>
                      <a:r>
                        <a:rPr lang="en-US" sz="1100" dirty="0" err="1"/>
                        <a:t>samen</a:t>
                      </a:r>
                      <a:r>
                        <a:rPr lang="en-US" sz="1100" dirty="0"/>
                        <a:t> met de </a:t>
                      </a:r>
                      <a:r>
                        <a:rPr lang="en-US" sz="1100" dirty="0" err="1"/>
                        <a:t>gemeente</a:t>
                      </a:r>
                      <a:r>
                        <a:rPr lang="en-US" sz="1100" dirty="0"/>
                        <a:t>, </a:t>
                      </a:r>
                      <a:r>
                        <a:rPr lang="en-US" sz="1100" dirty="0" err="1"/>
                        <a:t>welzijnswerk</a:t>
                      </a:r>
                      <a:r>
                        <a:rPr lang="en-US" sz="1100" dirty="0"/>
                        <a:t> en </a:t>
                      </a:r>
                      <a:r>
                        <a:rPr lang="en-US" sz="1100" dirty="0" err="1"/>
                        <a:t>wijkagent</a:t>
                      </a:r>
                      <a:r>
                        <a:rPr lang="en-US" sz="1100" dirty="0"/>
                        <a:t> </a:t>
                      </a:r>
                      <a:r>
                        <a:rPr lang="en-US" sz="1100" dirty="0" err="1"/>
                        <a:t>periodiek</a:t>
                      </a:r>
                      <a:r>
                        <a:rPr lang="en-US" sz="1100" dirty="0"/>
                        <a:t> </a:t>
                      </a:r>
                      <a:r>
                        <a:rPr lang="en-US" sz="1100" dirty="0" err="1"/>
                        <a:t>een</a:t>
                      </a:r>
                      <a:r>
                        <a:rPr lang="en-US" sz="1100" dirty="0"/>
                        <a:t> </a:t>
                      </a:r>
                      <a:r>
                        <a:rPr lang="en-US" sz="1100" dirty="0" err="1"/>
                        <a:t>spreekuur</a:t>
                      </a:r>
                      <a:r>
                        <a:rPr lang="en-US" sz="1100" dirty="0"/>
                        <a:t> in het </a:t>
                      </a:r>
                      <a:r>
                        <a:rPr lang="en-US" sz="1100" dirty="0" err="1"/>
                        <a:t>Getij</a:t>
                      </a:r>
                      <a:r>
                        <a:rPr lang="en-US" sz="1100" dirty="0"/>
                        <a:t>.</a:t>
                      </a:r>
                    </a:p>
                    <a:p>
                      <a:pPr lvl="0" algn="l">
                        <a:lnSpc>
                          <a:spcPct val="100000"/>
                        </a:lnSpc>
                        <a:spcBef>
                          <a:spcPts val="0"/>
                        </a:spcBef>
                        <a:spcAft>
                          <a:spcPts val="0"/>
                        </a:spcAft>
                        <a:buNone/>
                      </a:pPr>
                      <a:r>
                        <a:rPr lang="en-US" sz="1100" dirty="0" err="1"/>
                        <a:t>Deze</a:t>
                      </a:r>
                      <a:r>
                        <a:rPr lang="en-US" sz="1100" dirty="0"/>
                        <a:t> pilot </a:t>
                      </a:r>
                      <a:r>
                        <a:rPr lang="en-US" sz="1100" dirty="0" err="1"/>
                        <a:t>wordt</a:t>
                      </a:r>
                      <a:r>
                        <a:rPr lang="en-US" sz="1100" dirty="0"/>
                        <a:t> </a:t>
                      </a:r>
                      <a:r>
                        <a:rPr lang="en-US" sz="1100" dirty="0" err="1"/>
                        <a:t>uitgebreid</a:t>
                      </a:r>
                      <a:r>
                        <a:rPr lang="en-US" sz="1100" dirty="0"/>
                        <a:t> </a:t>
                      </a:r>
                      <a:r>
                        <a:rPr lang="en-US" sz="1100" dirty="0" err="1"/>
                        <a:t>naar</a:t>
                      </a:r>
                      <a:r>
                        <a:rPr lang="en-US" sz="1100" dirty="0"/>
                        <a:t> Zuid.</a:t>
                      </a:r>
                    </a:p>
                  </a:txBody>
                  <a:tcPr/>
                </a:tc>
                <a:extLst>
                  <a:ext uri="{0D108BD9-81ED-4DB2-BD59-A6C34878D82A}">
                    <a16:rowId xmlns:a16="http://schemas.microsoft.com/office/drawing/2014/main" val="4129019635"/>
                  </a:ext>
                </a:extLst>
              </a:tr>
              <a:tr h="38103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nl-NL" sz="1100" b="1" dirty="0">
                          <a:ea typeface="+mn-lt"/>
                          <a:cs typeface="+mn-lt"/>
                        </a:rPr>
                        <a:t>Uitleg maatwerk</a:t>
                      </a:r>
                      <a:r>
                        <a:rPr lang="nl-NL" sz="1100" dirty="0">
                          <a:ea typeface="+mn-lt"/>
                          <a:cs typeface="+mn-lt"/>
                        </a:rPr>
                        <a:t>. Beleid is beleid, maar er zijn altijd uitzonderingen. Maatwerk is goed, maar draag er zorg voor dat je goed kan uitleggen waarom je een uitzondering maakt.</a:t>
                      </a:r>
                      <a:endParaRPr lang="nl-NL" sz="1100" dirty="0">
                        <a:ea typeface="Calibri"/>
                        <a:cs typeface="Calibri"/>
                      </a:endParaRPr>
                    </a:p>
                  </a:txBody>
                  <a:tcPr/>
                </a:tc>
                <a:tc>
                  <a:txBody>
                    <a:bodyPr/>
                    <a:lstStyle/>
                    <a:p>
                      <a:pPr marL="0" marR="0" lvl="0" indent="0" algn="l">
                        <a:lnSpc>
                          <a:spcPct val="100000"/>
                        </a:lnSpc>
                        <a:spcBef>
                          <a:spcPts val="0"/>
                        </a:spcBef>
                        <a:spcAft>
                          <a:spcPts val="0"/>
                        </a:spcAft>
                        <a:buNone/>
                      </a:pPr>
                      <a:r>
                        <a:rPr lang="en-US" sz="1100" dirty="0"/>
                        <a:t>We </a:t>
                      </a:r>
                      <a:r>
                        <a:rPr lang="en-US" sz="1100" dirty="0" err="1"/>
                        <a:t>verantwoorden</a:t>
                      </a:r>
                      <a:r>
                        <a:rPr lang="en-US" sz="1100" dirty="0"/>
                        <a:t> intern </a:t>
                      </a:r>
                      <a:r>
                        <a:rPr lang="en-US" sz="1100" dirty="0" err="1"/>
                        <a:t>waarom</a:t>
                      </a:r>
                      <a:r>
                        <a:rPr lang="en-US" sz="1100" dirty="0"/>
                        <a:t> we </a:t>
                      </a:r>
                      <a:r>
                        <a:rPr lang="en-US" sz="1100" dirty="0" err="1"/>
                        <a:t>maatwerk</a:t>
                      </a:r>
                      <a:r>
                        <a:rPr lang="en-US" sz="1100" dirty="0"/>
                        <a:t> </a:t>
                      </a:r>
                      <a:r>
                        <a:rPr lang="en-US" sz="1100" dirty="0" err="1"/>
                        <a:t>toepassen</a:t>
                      </a:r>
                      <a:r>
                        <a:rPr lang="en-US" sz="1100" dirty="0"/>
                        <a:t> </a:t>
                      </a:r>
                      <a:r>
                        <a:rPr lang="en-US" sz="1100" dirty="0" err="1"/>
                        <a:t>en</a:t>
                      </a:r>
                      <a:r>
                        <a:rPr lang="en-US" sz="1100" dirty="0"/>
                        <a:t> </a:t>
                      </a:r>
                      <a:r>
                        <a:rPr lang="en-US" sz="1100" dirty="0" err="1"/>
                        <a:t>leggen</a:t>
                      </a:r>
                      <a:r>
                        <a:rPr lang="en-US" sz="1100" dirty="0"/>
                        <a:t> het </a:t>
                      </a:r>
                      <a:r>
                        <a:rPr lang="en-US" sz="1100" dirty="0" err="1"/>
                        <a:t>uit</a:t>
                      </a:r>
                      <a:r>
                        <a:rPr lang="en-US" sz="1100" dirty="0"/>
                        <a:t> </a:t>
                      </a:r>
                      <a:r>
                        <a:rPr lang="en-US" sz="1100" dirty="0" err="1"/>
                        <a:t>aan</a:t>
                      </a:r>
                      <a:r>
                        <a:rPr lang="en-US" sz="1100" dirty="0"/>
                        <a:t> de </a:t>
                      </a:r>
                      <a:r>
                        <a:rPr lang="en-US" sz="1100" dirty="0" err="1"/>
                        <a:t>huurder</a:t>
                      </a:r>
                      <a:r>
                        <a:rPr lang="en-US" sz="1100" dirty="0"/>
                        <a:t>. </a:t>
                      </a:r>
                      <a:endParaRPr lang="en-US" dirty="0"/>
                    </a:p>
                  </a:txBody>
                  <a:tcPr/>
                </a:tc>
                <a:extLst>
                  <a:ext uri="{0D108BD9-81ED-4DB2-BD59-A6C34878D82A}">
                    <a16:rowId xmlns:a16="http://schemas.microsoft.com/office/drawing/2014/main" val="3777176459"/>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ea typeface="+mn-lt"/>
                          <a:cs typeface="+mn-lt"/>
                        </a:rPr>
                        <a:t>Standaard vergoedingen</a:t>
                      </a:r>
                      <a:r>
                        <a:rPr lang="nl-NL" sz="1100" dirty="0">
                          <a:ea typeface="+mn-lt"/>
                          <a:cs typeface="+mn-lt"/>
                        </a:rPr>
                        <a:t>. Vergoedingen zijn in principe standaard, maar ook hier zijn uitzonderingen en is het mogelijk maatwerk te bieden. Biedt maatwerk zoveel mogelijk in natura. Houdt bij het vaststellen van een vergoeding rekening met de duur en intensiteit van de werkzaamheden.</a:t>
                      </a:r>
                      <a:endParaRPr lang="nl-NL" sz="1100" dirty="0">
                        <a:ea typeface="Calibri"/>
                        <a:cs typeface="Calibri"/>
                      </a:endParaRPr>
                    </a:p>
                  </a:txBody>
                  <a:tcPr/>
                </a:tc>
                <a:tc>
                  <a:txBody>
                    <a:bodyPr/>
                    <a:lstStyle/>
                    <a:p>
                      <a:r>
                        <a:rPr lang="en-US" sz="1100" dirty="0"/>
                        <a:t>Met </a:t>
                      </a:r>
                      <a:r>
                        <a:rPr lang="en-US" sz="1100" dirty="0" err="1"/>
                        <a:t>een</a:t>
                      </a:r>
                      <a:r>
                        <a:rPr lang="en-US" sz="1100" dirty="0"/>
                        <a:t> </a:t>
                      </a:r>
                      <a:r>
                        <a:rPr lang="en-US" sz="1100" dirty="0" err="1"/>
                        <a:t>afvaardiging</a:t>
                      </a:r>
                      <a:r>
                        <a:rPr lang="en-US" sz="1100" dirty="0"/>
                        <a:t> van het </a:t>
                      </a:r>
                      <a:r>
                        <a:rPr lang="en-US" sz="1100" dirty="0" err="1"/>
                        <a:t>Huurdersplatform</a:t>
                      </a:r>
                      <a:r>
                        <a:rPr lang="en-US" sz="1100" dirty="0"/>
                        <a:t> </a:t>
                      </a:r>
                      <a:r>
                        <a:rPr lang="en-US" sz="1100" dirty="0" err="1"/>
                        <a:t>herzien</a:t>
                      </a:r>
                      <a:r>
                        <a:rPr lang="en-US" sz="1100" dirty="0"/>
                        <a:t> we </a:t>
                      </a:r>
                      <a:r>
                        <a:rPr lang="en-US" sz="1100" dirty="0" err="1"/>
                        <a:t>momenteel</a:t>
                      </a:r>
                      <a:r>
                        <a:rPr lang="en-US" sz="1100" dirty="0"/>
                        <a:t> de </a:t>
                      </a:r>
                      <a:r>
                        <a:rPr lang="en-US" sz="1100" dirty="0" err="1"/>
                        <a:t>vergoedingsregeling</a:t>
                      </a:r>
                      <a:r>
                        <a:rPr lang="en-US" sz="1100" dirty="0"/>
                        <a:t> </a:t>
                      </a:r>
                      <a:r>
                        <a:rPr lang="en-US" sz="1100" dirty="0" err="1"/>
                        <a:t>waarbij</a:t>
                      </a:r>
                      <a:r>
                        <a:rPr lang="en-US" sz="1100" dirty="0"/>
                        <a:t> </a:t>
                      </a:r>
                      <a:r>
                        <a:rPr lang="en-US" sz="1100" dirty="0" err="1"/>
                        <a:t>rekening</a:t>
                      </a:r>
                      <a:r>
                        <a:rPr lang="en-US" sz="1100" dirty="0"/>
                        <a:t> </a:t>
                      </a:r>
                      <a:r>
                        <a:rPr lang="en-US" sz="1100" dirty="0" err="1"/>
                        <a:t>wordt</a:t>
                      </a:r>
                      <a:r>
                        <a:rPr lang="en-US" sz="1100" dirty="0"/>
                        <a:t> </a:t>
                      </a:r>
                      <a:r>
                        <a:rPr lang="en-US" sz="1100" dirty="0" err="1"/>
                        <a:t>gehouden</a:t>
                      </a:r>
                      <a:r>
                        <a:rPr lang="en-US" sz="1100" dirty="0"/>
                        <a:t> met </a:t>
                      </a:r>
                      <a:r>
                        <a:rPr lang="en-US" sz="1100" dirty="0" err="1"/>
                        <a:t>duur</a:t>
                      </a:r>
                      <a:r>
                        <a:rPr lang="en-US" sz="1100" dirty="0"/>
                        <a:t> </a:t>
                      </a:r>
                      <a:r>
                        <a:rPr lang="en-US" sz="1100" dirty="0" err="1"/>
                        <a:t>en</a:t>
                      </a:r>
                      <a:r>
                        <a:rPr lang="en-US" sz="1100" dirty="0"/>
                        <a:t> </a:t>
                      </a:r>
                      <a:r>
                        <a:rPr lang="en-US" sz="1100" dirty="0" err="1"/>
                        <a:t>intensiteit</a:t>
                      </a:r>
                      <a:r>
                        <a:rPr lang="en-US" sz="1100" dirty="0"/>
                        <a:t>. Een </a:t>
                      </a:r>
                      <a:r>
                        <a:rPr lang="en-US" sz="1100" dirty="0" err="1"/>
                        <a:t>voorstel</a:t>
                      </a:r>
                      <a:r>
                        <a:rPr lang="en-US" sz="1100" dirty="0"/>
                        <a:t> </a:t>
                      </a:r>
                      <a:r>
                        <a:rPr lang="en-US" sz="1100" dirty="0" err="1"/>
                        <a:t>wordt</a:t>
                      </a:r>
                      <a:r>
                        <a:rPr lang="en-US" sz="1100" dirty="0"/>
                        <a:t> in </a:t>
                      </a:r>
                      <a:r>
                        <a:rPr lang="en-US" sz="1100" dirty="0" err="1"/>
                        <a:t>februari</a:t>
                      </a:r>
                      <a:r>
                        <a:rPr lang="en-US" sz="1100" dirty="0"/>
                        <a:t> </a:t>
                      </a:r>
                      <a:r>
                        <a:rPr lang="en-US" sz="1100" dirty="0" err="1"/>
                        <a:t>ter</a:t>
                      </a:r>
                      <a:r>
                        <a:rPr lang="en-US" sz="1100" dirty="0"/>
                        <a:t> </a:t>
                      </a:r>
                      <a:r>
                        <a:rPr lang="en-US" sz="1100" dirty="0" err="1"/>
                        <a:t>advisering</a:t>
                      </a:r>
                      <a:r>
                        <a:rPr lang="en-US" sz="1100" dirty="0"/>
                        <a:t> </a:t>
                      </a:r>
                      <a:r>
                        <a:rPr lang="en-US" sz="1100" dirty="0" err="1"/>
                        <a:t>voorgelegd</a:t>
                      </a:r>
                      <a:r>
                        <a:rPr lang="en-US" sz="1100" dirty="0"/>
                        <a:t> </a:t>
                      </a:r>
                      <a:r>
                        <a:rPr lang="en-US" sz="1100" dirty="0" err="1"/>
                        <a:t>aan</a:t>
                      </a:r>
                      <a:r>
                        <a:rPr lang="en-US" sz="1100" dirty="0"/>
                        <a:t> het </a:t>
                      </a:r>
                      <a:r>
                        <a:rPr lang="en-US" sz="1100" dirty="0" err="1"/>
                        <a:t>Huurdersplatform</a:t>
                      </a:r>
                      <a:r>
                        <a:rPr lang="en-US" sz="1100" dirty="0"/>
                        <a:t>.  </a:t>
                      </a:r>
                    </a:p>
                  </a:txBody>
                  <a:tcPr/>
                </a:tc>
                <a:extLst>
                  <a:ext uri="{0D108BD9-81ED-4DB2-BD59-A6C34878D82A}">
                    <a16:rowId xmlns:a16="http://schemas.microsoft.com/office/drawing/2014/main" val="3834652877"/>
                  </a:ext>
                </a:extLst>
              </a:tr>
            </a:tbl>
          </a:graphicData>
        </a:graphic>
      </p:graphicFrame>
      <p:sp>
        <p:nvSpPr>
          <p:cNvPr id="5" name="Tekstvak 4">
            <a:extLst>
              <a:ext uri="{FF2B5EF4-FFF2-40B4-BE49-F238E27FC236}">
                <a16:creationId xmlns:a16="http://schemas.microsoft.com/office/drawing/2014/main" id="{FE896C4B-E396-8441-3FD1-5E121A4A1B8B}"/>
              </a:ext>
            </a:extLst>
          </p:cNvPr>
          <p:cNvSpPr txBox="1"/>
          <p:nvPr/>
        </p:nvSpPr>
        <p:spPr>
          <a:xfrm>
            <a:off x="186812" y="439741"/>
            <a:ext cx="4847303" cy="584775"/>
          </a:xfrm>
          <a:prstGeom prst="rect">
            <a:avLst/>
          </a:prstGeom>
          <a:noFill/>
        </p:spPr>
        <p:txBody>
          <a:bodyPr wrap="square" rtlCol="0">
            <a:spAutoFit/>
          </a:bodyPr>
          <a:lstStyle/>
          <a:p>
            <a:r>
              <a:rPr lang="nl-NL" sz="1600" b="1" dirty="0">
                <a:solidFill>
                  <a:srgbClr val="F89722"/>
                </a:solidFill>
                <a:latin typeface="Arial"/>
                <a:cs typeface="Arial"/>
              </a:rPr>
              <a:t>2de themabijeenkomst: Samen verduurzamen</a:t>
            </a:r>
            <a:endParaRPr lang="nl-NL" dirty="0"/>
          </a:p>
          <a:p>
            <a:pPr lvl="1"/>
            <a:endParaRPr lang="nl-NL" sz="1600" dirty="0">
              <a:latin typeface="Calibri"/>
              <a:ea typeface="Calibri"/>
              <a:cs typeface="Calibri"/>
            </a:endParaRPr>
          </a:p>
        </p:txBody>
      </p:sp>
    </p:spTree>
    <p:extLst>
      <p:ext uri="{BB962C8B-B14F-4D97-AF65-F5344CB8AC3E}">
        <p14:creationId xmlns:p14="http://schemas.microsoft.com/office/powerpoint/2010/main" val="279202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21CCF-5BB1-E0E6-DCFB-467808883FB9}"/>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23EC0D2-91ED-7877-4BEE-29C3BC525D8E}"/>
              </a:ext>
            </a:extLst>
          </p:cNvPr>
          <p:cNvSpPr txBox="1"/>
          <p:nvPr/>
        </p:nvSpPr>
        <p:spPr>
          <a:xfrm>
            <a:off x="683568" y="980728"/>
            <a:ext cx="7704856" cy="646331"/>
          </a:xfrm>
          <a:prstGeom prst="rect">
            <a:avLst/>
          </a:prstGeom>
          <a:noFill/>
        </p:spPr>
        <p:txBody>
          <a:bodyPr wrap="square" rtlCol="0">
            <a:spAutoFit/>
          </a:bodyPr>
          <a:lstStyle/>
          <a:p>
            <a:endParaRPr lang="nl-NL" spc="150">
              <a:latin typeface="Arial" pitchFamily="34" charset="0"/>
              <a:cs typeface="Arial" pitchFamily="34" charset="0"/>
            </a:endParaRPr>
          </a:p>
          <a:p>
            <a:r>
              <a:rPr lang="nl-NL" spc="150">
                <a:latin typeface="Arial" pitchFamily="34" charset="0"/>
                <a:cs typeface="Arial" pitchFamily="34" charset="0"/>
              </a:rPr>
              <a:t> </a:t>
            </a:r>
          </a:p>
        </p:txBody>
      </p:sp>
      <p:graphicFrame>
        <p:nvGraphicFramePr>
          <p:cNvPr id="4" name="Table 3">
            <a:extLst>
              <a:ext uri="{FF2B5EF4-FFF2-40B4-BE49-F238E27FC236}">
                <a16:creationId xmlns:a16="http://schemas.microsoft.com/office/drawing/2014/main" id="{C9F8EB5F-DEDD-0B2E-6E8B-332817F7D6FC}"/>
              </a:ext>
            </a:extLst>
          </p:cNvPr>
          <p:cNvGraphicFramePr>
            <a:graphicFrameLocks noGrp="1"/>
          </p:cNvGraphicFramePr>
          <p:nvPr/>
        </p:nvGraphicFramePr>
        <p:xfrm>
          <a:off x="1" y="799241"/>
          <a:ext cx="9143999" cy="5955965"/>
        </p:xfrm>
        <a:graphic>
          <a:graphicData uri="http://schemas.openxmlformats.org/drawingml/2006/table">
            <a:tbl>
              <a:tblPr firstRow="1" bandRow="1">
                <a:tableStyleId>{5C22544A-7EE6-4342-B048-85BDC9FD1C3A}</a:tableStyleId>
              </a:tblPr>
              <a:tblGrid>
                <a:gridCol w="4465680">
                  <a:extLst>
                    <a:ext uri="{9D8B030D-6E8A-4147-A177-3AD203B41FA5}">
                      <a16:colId xmlns:a16="http://schemas.microsoft.com/office/drawing/2014/main" val="783144139"/>
                    </a:ext>
                  </a:extLst>
                </a:gridCol>
                <a:gridCol w="4678319">
                  <a:extLst>
                    <a:ext uri="{9D8B030D-6E8A-4147-A177-3AD203B41FA5}">
                      <a16:colId xmlns:a16="http://schemas.microsoft.com/office/drawing/2014/main" val="4081781000"/>
                    </a:ext>
                  </a:extLst>
                </a:gridCol>
              </a:tblGrid>
              <a:tr h="573517">
                <a:tc>
                  <a:txBody>
                    <a:bodyPr/>
                    <a:lstStyle/>
                    <a:p>
                      <a:r>
                        <a:rPr lang="en-US" sz="1600" dirty="0" err="1"/>
                        <a:t>Advies</a:t>
                      </a:r>
                      <a:r>
                        <a:rPr lang="en-US" sz="1600" dirty="0"/>
                        <a:t> HPWM - </a:t>
                      </a:r>
                      <a:r>
                        <a:rPr lang="en-US" sz="1600" dirty="0" err="1"/>
                        <a:t>RvA</a:t>
                      </a:r>
                      <a:endParaRPr lang="en-US" sz="1600" dirty="0"/>
                    </a:p>
                  </a:txBody>
                  <a:tcPr/>
                </a:tc>
                <a:tc>
                  <a:txBody>
                    <a:bodyPr/>
                    <a:lstStyle/>
                    <a:p>
                      <a:r>
                        <a:rPr lang="en-US" sz="1600" dirty="0" err="1"/>
                        <a:t>Reactie</a:t>
                      </a:r>
                      <a:r>
                        <a:rPr lang="en-US" sz="1600" dirty="0"/>
                        <a:t> </a:t>
                      </a:r>
                      <a:r>
                        <a:rPr lang="en-US" sz="1600" dirty="0" err="1"/>
                        <a:t>Woongoed</a:t>
                      </a:r>
                      <a:endParaRPr lang="en-US" sz="1600" dirty="0"/>
                    </a:p>
                  </a:txBody>
                  <a:tcPr/>
                </a:tc>
                <a:extLst>
                  <a:ext uri="{0D108BD9-81ED-4DB2-BD59-A6C34878D82A}">
                    <a16:rowId xmlns:a16="http://schemas.microsoft.com/office/drawing/2014/main" val="3763915342"/>
                  </a:ext>
                </a:extLst>
              </a:tr>
              <a:tr h="234482">
                <a:tc>
                  <a:txBody>
                    <a:bodyPr/>
                    <a:lstStyle/>
                    <a:p>
                      <a:pPr marL="0" indent="0">
                        <a:buFont typeface="Arial" panose="020B0604020202020204" pitchFamily="34" charset="0"/>
                        <a:buNone/>
                      </a:pPr>
                      <a:r>
                        <a:rPr lang="nl-NL" sz="1100" dirty="0">
                          <a:ea typeface="+mn-lt"/>
                          <a:cs typeface="+mn-lt"/>
                        </a:rPr>
                        <a:t>Ga door met sociaal </a:t>
                      </a:r>
                      <a:r>
                        <a:rPr lang="nl-NL" sz="1100" dirty="0" err="1">
                          <a:ea typeface="+mn-lt"/>
                          <a:cs typeface="+mn-lt"/>
                        </a:rPr>
                        <a:t>wijkbeheer</a:t>
                      </a:r>
                      <a:r>
                        <a:rPr lang="nl-NL" sz="1100" dirty="0">
                          <a:ea typeface="+mn-lt"/>
                          <a:cs typeface="+mn-lt"/>
                        </a:rPr>
                        <a:t>. (dichtbij en samen.)</a:t>
                      </a:r>
                    </a:p>
                  </a:txBody>
                  <a:tcPr/>
                </a:tc>
                <a:tc rowSpan="13">
                  <a:txBody>
                    <a:bodyPr/>
                    <a:lstStyle/>
                    <a:p>
                      <a:r>
                        <a:rPr lang="en-US" sz="1100" dirty="0"/>
                        <a:t>We </a:t>
                      </a:r>
                      <a:r>
                        <a:rPr lang="en-US" sz="1100" dirty="0" err="1"/>
                        <a:t>zetten</a:t>
                      </a:r>
                      <a:r>
                        <a:rPr lang="en-US" sz="1100" dirty="0"/>
                        <a:t> </a:t>
                      </a:r>
                      <a:r>
                        <a:rPr lang="en-US" sz="1100" b="1" dirty="0"/>
                        <a:t>de </a:t>
                      </a:r>
                      <a:r>
                        <a:rPr lang="en-US" sz="1100" b="1" dirty="0" err="1"/>
                        <a:t>inzet</a:t>
                      </a:r>
                      <a:r>
                        <a:rPr lang="en-US" sz="1100" b="1" dirty="0"/>
                        <a:t> van </a:t>
                      </a:r>
                      <a:r>
                        <a:rPr lang="en-US" sz="1100" b="1" dirty="0" err="1"/>
                        <a:t>sociaal</a:t>
                      </a:r>
                      <a:r>
                        <a:rPr lang="en-US" sz="1100" b="1" dirty="0"/>
                        <a:t> Wijkbeheer </a:t>
                      </a:r>
                      <a:r>
                        <a:rPr lang="en-US" sz="1100" dirty="0"/>
                        <a:t>door. Hiermee </a:t>
                      </a:r>
                      <a:r>
                        <a:rPr lang="en-US" sz="1100" b="0" i="0" u="none" strike="noStrike" noProof="0" dirty="0" err="1">
                          <a:solidFill>
                            <a:srgbClr val="000000"/>
                          </a:solidFill>
                          <a:latin typeface="Calibri"/>
                        </a:rPr>
                        <a:t>brengen</a:t>
                      </a:r>
                      <a:r>
                        <a:rPr lang="en-US" sz="1100" b="0" i="0" u="none" strike="noStrike" noProof="0" dirty="0">
                          <a:solidFill>
                            <a:srgbClr val="000000"/>
                          </a:solidFill>
                          <a:latin typeface="Calibri"/>
                        </a:rPr>
                        <a:t> we </a:t>
                      </a:r>
                      <a:r>
                        <a:rPr lang="en-US" sz="1100" b="1" i="0" u="none" strike="noStrike" noProof="0" dirty="0" err="1">
                          <a:solidFill>
                            <a:srgbClr val="000000"/>
                          </a:solidFill>
                          <a:latin typeface="Calibri"/>
                        </a:rPr>
                        <a:t>continuïtiet</a:t>
                      </a:r>
                      <a:r>
                        <a:rPr lang="en-US" sz="1100" b="1" i="0" u="none" strike="noStrike" noProof="0" dirty="0">
                          <a:solidFill>
                            <a:srgbClr val="000000"/>
                          </a:solidFill>
                          <a:latin typeface="Calibri"/>
                        </a:rPr>
                        <a:t> </a:t>
                      </a:r>
                      <a:r>
                        <a:rPr lang="en-US" sz="1100" b="0" i="0" u="none" strike="noStrike" noProof="0" dirty="0" err="1">
                          <a:solidFill>
                            <a:srgbClr val="000000"/>
                          </a:solidFill>
                          <a:latin typeface="Calibri"/>
                        </a:rPr>
                        <a:t>ook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aan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Dit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doen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ook</a:t>
                      </a:r>
                      <a:r>
                        <a:rPr lang="en-US" sz="1100" b="0" i="0" u="none" strike="noStrike" noProof="0" dirty="0">
                          <a:solidFill>
                            <a:srgbClr val="000000"/>
                          </a:solidFill>
                          <a:latin typeface="Calibri"/>
                        </a:rPr>
                        <a:t> door </a:t>
                      </a:r>
                      <a:r>
                        <a:rPr lang="en-US" sz="1100" b="0" i="0" u="none" strike="noStrike" noProof="0" dirty="0" err="1">
                          <a:solidFill>
                            <a:srgbClr val="000000"/>
                          </a:solidFill>
                          <a:latin typeface="Calibri"/>
                        </a:rPr>
                        <a:t>jaarlijks</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een</a:t>
                      </a:r>
                      <a:r>
                        <a:rPr lang="en-US" sz="1100" b="0" i="0" u="none" strike="noStrike" noProof="0" dirty="0">
                          <a:solidFill>
                            <a:srgbClr val="000000"/>
                          </a:solidFill>
                          <a:latin typeface="Calibri"/>
                        </a:rPr>
                        <a:t> </a:t>
                      </a:r>
                      <a:r>
                        <a:rPr lang="en-US" sz="1100" b="1" i="0" u="none" strike="noStrike" noProof="0" dirty="0" err="1">
                          <a:solidFill>
                            <a:srgbClr val="000000"/>
                          </a:solidFill>
                          <a:latin typeface="Calibri"/>
                        </a:rPr>
                        <a:t>leefbaarheidsactiviteitenplan</a:t>
                      </a:r>
                      <a:r>
                        <a:rPr lang="en-US" sz="1100" b="0" i="0" u="none" strike="noStrike" noProof="0" dirty="0">
                          <a:solidFill>
                            <a:srgbClr val="000000"/>
                          </a:solidFill>
                          <a:latin typeface="Calibri"/>
                        </a:rPr>
                        <a:t> te </a:t>
                      </a:r>
                      <a:r>
                        <a:rPr lang="en-US" sz="1100" b="0" i="0" u="none" strike="noStrike" noProof="0" dirty="0" err="1">
                          <a:solidFill>
                            <a:srgbClr val="000000"/>
                          </a:solidFill>
                          <a:latin typeface="Calibri"/>
                        </a:rPr>
                        <a:t>maken</a:t>
                      </a:r>
                      <a:r>
                        <a:rPr lang="en-US" sz="1100" b="0" i="0" u="none" strike="noStrike" noProof="0" dirty="0">
                          <a:solidFill>
                            <a:srgbClr val="000000"/>
                          </a:solidFill>
                          <a:latin typeface="Calibri"/>
                        </a:rPr>
                        <a:t>. </a:t>
                      </a:r>
                    </a:p>
                    <a:p>
                      <a:r>
                        <a:rPr lang="en-US" sz="1100" b="0" i="0" u="none" strike="noStrike" noProof="0" dirty="0">
                          <a:solidFill>
                            <a:srgbClr val="000000"/>
                          </a:solidFill>
                          <a:latin typeface="Calibri"/>
                        </a:rPr>
                        <a:t>We </a:t>
                      </a:r>
                      <a:r>
                        <a:rPr lang="en-US" sz="1100" b="0" i="0" u="none" strike="noStrike" noProof="0" dirty="0" err="1">
                          <a:solidFill>
                            <a:srgbClr val="000000"/>
                          </a:solidFill>
                          <a:latin typeface="Calibri"/>
                        </a:rPr>
                        <a:t>hebben</a:t>
                      </a:r>
                      <a:r>
                        <a:rPr lang="en-US" sz="1100" b="0" i="0" u="none" strike="noStrike" noProof="0" dirty="0">
                          <a:solidFill>
                            <a:srgbClr val="000000"/>
                          </a:solidFill>
                          <a:latin typeface="Calibri"/>
                        </a:rPr>
                        <a:t> </a:t>
                      </a:r>
                      <a:r>
                        <a:rPr lang="en-US" sz="1100" b="1" i="0" u="none" strike="noStrike" noProof="0" dirty="0" err="1">
                          <a:solidFill>
                            <a:srgbClr val="000000"/>
                          </a:solidFill>
                          <a:latin typeface="Calibri"/>
                        </a:rPr>
                        <a:t>vaste</a:t>
                      </a:r>
                      <a:r>
                        <a:rPr lang="en-US" sz="1100" b="1" i="0" u="none" strike="noStrike" noProof="0" dirty="0">
                          <a:solidFill>
                            <a:srgbClr val="000000"/>
                          </a:solidFill>
                          <a:latin typeface="Calibri"/>
                        </a:rPr>
                        <a:t> </a:t>
                      </a:r>
                      <a:r>
                        <a:rPr lang="en-US" sz="1100" b="1" i="0" u="none" strike="noStrike" noProof="0" dirty="0" err="1">
                          <a:solidFill>
                            <a:srgbClr val="000000"/>
                          </a:solidFill>
                          <a:latin typeface="Calibri"/>
                        </a:rPr>
                        <a:t>gezichten</a:t>
                      </a:r>
                      <a:r>
                        <a:rPr lang="en-US" sz="1100" b="1" i="0" u="none" strike="noStrike" noProof="0" dirty="0">
                          <a:solidFill>
                            <a:srgbClr val="000000"/>
                          </a:solidFill>
                          <a:latin typeface="Calibri"/>
                        </a:rPr>
                        <a:t> </a:t>
                      </a:r>
                      <a:r>
                        <a:rPr lang="en-US" sz="1100" b="0" i="0" u="none" strike="noStrike" noProof="0" dirty="0" err="1">
                          <a:solidFill>
                            <a:srgbClr val="000000"/>
                          </a:solidFill>
                          <a:latin typeface="Calibri"/>
                        </a:rPr>
                        <a:t>voor</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wijken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Verloop</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kunnen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niet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voorkomen</a:t>
                      </a:r>
                      <a:r>
                        <a:rPr lang="en-US" sz="1100" b="0" i="0" u="none" strike="noStrike" noProof="0" dirty="0">
                          <a:solidFill>
                            <a:srgbClr val="000000"/>
                          </a:solidFill>
                          <a:latin typeface="Calibri"/>
                        </a:rPr>
                        <a:t>, maar we </a:t>
                      </a:r>
                      <a:r>
                        <a:rPr lang="en-US" sz="1100" b="0" i="0" u="none" strike="noStrike" noProof="0" dirty="0" err="1">
                          <a:solidFill>
                            <a:srgbClr val="000000"/>
                          </a:solidFill>
                          <a:latin typeface="Calibri"/>
                        </a:rPr>
                        <a:t>borgen</a:t>
                      </a:r>
                      <a:r>
                        <a:rPr lang="en-US" sz="1100" b="0" i="0" u="none" strike="noStrike" noProof="0" dirty="0">
                          <a:solidFill>
                            <a:srgbClr val="000000"/>
                          </a:solidFill>
                          <a:latin typeface="Calibri"/>
                        </a:rPr>
                        <a:t> door </a:t>
                      </a:r>
                      <a:r>
                        <a:rPr lang="en-US" sz="1100" b="0" i="0" u="none" strike="noStrike" noProof="0" dirty="0" err="1">
                          <a:solidFill>
                            <a:srgbClr val="000000"/>
                          </a:solidFill>
                          <a:latin typeface="Calibri"/>
                        </a:rPr>
                        <a:t>nauwe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samenwerking</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dat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kennis</a:t>
                      </a:r>
                      <a:r>
                        <a:rPr lang="en-US" sz="1100" b="0" i="0" u="none" strike="noStrike" noProof="0" dirty="0">
                          <a:solidFill>
                            <a:srgbClr val="000000"/>
                          </a:solidFill>
                          <a:latin typeface="Calibri"/>
                        </a:rPr>
                        <a:t> van de </a:t>
                      </a:r>
                      <a:r>
                        <a:rPr lang="en-US" sz="1100" b="0" i="0" u="none" strike="noStrike" noProof="0" dirty="0" err="1">
                          <a:solidFill>
                            <a:srgbClr val="000000"/>
                          </a:solidFill>
                          <a:latin typeface="Calibri"/>
                        </a:rPr>
                        <a:t>wijk</a:t>
                      </a:r>
                      <a:r>
                        <a:rPr lang="en-US" sz="1100" b="0" i="0" u="none" strike="noStrike" noProof="0" dirty="0">
                          <a:solidFill>
                            <a:srgbClr val="000000"/>
                          </a:solidFill>
                          <a:latin typeface="Calibri"/>
                        </a:rPr>
                        <a:t> en </a:t>
                      </a:r>
                      <a:r>
                        <a:rPr lang="en-US" sz="1100" b="0" i="0" u="none" strike="noStrike" noProof="0" dirty="0" err="1">
                          <a:solidFill>
                            <a:srgbClr val="000000"/>
                          </a:solidFill>
                          <a:latin typeface="Calibri"/>
                        </a:rPr>
                        <a:t>vertrouwen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niet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verloren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gaat</a:t>
                      </a:r>
                      <a:r>
                        <a:rPr lang="en-US" sz="1100" b="0" i="0" u="none" strike="noStrike" noProof="0" dirty="0">
                          <a:solidFill>
                            <a:srgbClr val="000000"/>
                          </a:solidFill>
                          <a:latin typeface="Calibri"/>
                        </a:rPr>
                        <a:t>.</a:t>
                      </a:r>
                    </a:p>
                    <a:p>
                      <a:endParaRPr lang="en-US" sz="1100" b="0" i="0" u="none" strike="noStrike" noProof="0" dirty="0">
                        <a:solidFill>
                          <a:srgbClr val="000000"/>
                        </a:solidFill>
                        <a:latin typeface="Calibri"/>
                      </a:endParaRPr>
                    </a:p>
                    <a:p>
                      <a:r>
                        <a:rPr lang="en-US" sz="1100" b="0" i="0" u="none" strike="noStrike" noProof="0" dirty="0">
                          <a:solidFill>
                            <a:srgbClr val="000000"/>
                          </a:solidFill>
                          <a:latin typeface="Calibri"/>
                        </a:rPr>
                        <a:t>We </a:t>
                      </a:r>
                      <a:r>
                        <a:rPr lang="en-US" sz="1100" b="0" i="0" u="none" strike="noStrike" noProof="0" dirty="0" err="1">
                          <a:solidFill>
                            <a:srgbClr val="000000"/>
                          </a:solidFill>
                          <a:latin typeface="Calibri"/>
                        </a:rPr>
                        <a:t>hebben</a:t>
                      </a:r>
                      <a:r>
                        <a:rPr lang="en-US" sz="1100" b="0" i="0" u="none" strike="noStrike" noProof="0" dirty="0">
                          <a:solidFill>
                            <a:srgbClr val="000000"/>
                          </a:solidFill>
                          <a:latin typeface="Calibri"/>
                        </a:rPr>
                        <a:t> continue </a:t>
                      </a:r>
                      <a:r>
                        <a:rPr lang="en-US" sz="1100" b="0" i="0" u="none" strike="noStrike" noProof="0" dirty="0" err="1">
                          <a:solidFill>
                            <a:srgbClr val="000000"/>
                          </a:solidFill>
                          <a:latin typeface="Calibri"/>
                        </a:rPr>
                        <a:t>aandacht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voor</a:t>
                      </a:r>
                      <a:r>
                        <a:rPr lang="en-US" sz="1100" b="0" i="0" u="none" strike="noStrike" noProof="0" dirty="0">
                          <a:solidFill>
                            <a:srgbClr val="000000"/>
                          </a:solidFill>
                          <a:latin typeface="Calibri"/>
                        </a:rPr>
                        <a:t> de </a:t>
                      </a:r>
                      <a:r>
                        <a:rPr lang="en-US" sz="1100" b="1" i="0" u="none" strike="noStrike" noProof="0" dirty="0" err="1">
                          <a:solidFill>
                            <a:srgbClr val="000000"/>
                          </a:solidFill>
                          <a:latin typeface="Calibri"/>
                        </a:rPr>
                        <a:t>samenwerking</a:t>
                      </a:r>
                      <a:r>
                        <a:rPr lang="en-US" sz="1100" b="1" i="0" u="none" strike="noStrike" noProof="0" dirty="0">
                          <a:solidFill>
                            <a:srgbClr val="000000"/>
                          </a:solidFill>
                          <a:latin typeface="Calibri"/>
                        </a:rPr>
                        <a:t> met de </a:t>
                      </a:r>
                      <a:r>
                        <a:rPr lang="en-US" sz="1100" b="1" i="0" u="none" strike="noStrike" noProof="0" dirty="0" err="1">
                          <a:solidFill>
                            <a:srgbClr val="000000"/>
                          </a:solidFill>
                          <a:latin typeface="Calibri"/>
                        </a:rPr>
                        <a:t>gemeente</a:t>
                      </a:r>
                      <a:r>
                        <a:rPr lang="en-US" sz="1100" b="1" i="0" u="none" strike="noStrike" noProof="0" dirty="0">
                          <a:solidFill>
                            <a:srgbClr val="000000"/>
                          </a:solidFill>
                          <a:latin typeface="Calibri"/>
                        </a:rPr>
                        <a:t> en </a:t>
                      </a:r>
                      <a:r>
                        <a:rPr lang="en-US" sz="1100" b="1" i="0" u="none" strike="noStrike" noProof="0" dirty="0" err="1">
                          <a:solidFill>
                            <a:srgbClr val="000000"/>
                          </a:solidFill>
                          <a:latin typeface="Calibri"/>
                        </a:rPr>
                        <a:t>andere</a:t>
                      </a:r>
                      <a:r>
                        <a:rPr lang="en-US" sz="1100" b="1" i="0" u="none" strike="noStrike" noProof="0" dirty="0">
                          <a:solidFill>
                            <a:srgbClr val="000000"/>
                          </a:solidFill>
                          <a:latin typeface="Calibri"/>
                        </a:rPr>
                        <a:t> </a:t>
                      </a:r>
                      <a:r>
                        <a:rPr lang="en-US" sz="1100" b="1" i="0" u="none" strike="noStrike" noProof="0" dirty="0" err="1">
                          <a:solidFill>
                            <a:srgbClr val="000000"/>
                          </a:solidFill>
                          <a:latin typeface="Calibri"/>
                        </a:rPr>
                        <a:t>samenwerkingspartners</a:t>
                      </a:r>
                      <a:r>
                        <a:rPr lang="en-US" sz="1100" b="1" i="0" u="none" strike="noStrike" noProof="0" dirty="0">
                          <a:solidFill>
                            <a:srgbClr val="000000"/>
                          </a:solidFill>
                          <a:latin typeface="Calibri"/>
                        </a:rPr>
                        <a: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Dit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jaar</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maken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samen</a:t>
                      </a:r>
                      <a:r>
                        <a:rPr lang="en-US" sz="1100" b="0" i="0" u="none" strike="noStrike" noProof="0" dirty="0">
                          <a:solidFill>
                            <a:srgbClr val="000000"/>
                          </a:solidFill>
                          <a:latin typeface="Calibri"/>
                        </a:rPr>
                        <a:t> met de </a:t>
                      </a:r>
                      <a:r>
                        <a:rPr lang="en-US" sz="1100" b="0" i="0" u="none" strike="noStrike" noProof="0" dirty="0" err="1">
                          <a:solidFill>
                            <a:srgbClr val="000000"/>
                          </a:solidFill>
                          <a:latin typeface="Calibri"/>
                        </a:rPr>
                        <a:t>gemeente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een</a:t>
                      </a:r>
                      <a:r>
                        <a:rPr lang="en-US" sz="1100" b="0" i="0" u="none" strike="noStrike" noProof="0" dirty="0">
                          <a:solidFill>
                            <a:srgbClr val="000000"/>
                          </a:solidFill>
                          <a:latin typeface="Calibri"/>
                        </a:rPr>
                        <a:t> </a:t>
                      </a:r>
                      <a:r>
                        <a:rPr lang="en-US" sz="1100" b="1" i="0" u="none" strike="noStrike" noProof="0" dirty="0" err="1">
                          <a:solidFill>
                            <a:srgbClr val="000000"/>
                          </a:solidFill>
                          <a:latin typeface="Calibri"/>
                        </a:rPr>
                        <a:t>integrale</a:t>
                      </a:r>
                      <a:r>
                        <a:rPr lang="en-US" sz="1100" b="1" i="0" u="none" strike="noStrike" noProof="0" dirty="0">
                          <a:solidFill>
                            <a:srgbClr val="000000"/>
                          </a:solidFill>
                          <a:latin typeface="Calibri"/>
                        </a:rPr>
                        <a:t> </a:t>
                      </a:r>
                      <a:r>
                        <a:rPr lang="en-US" sz="1100" b="1" i="0" u="none" strike="noStrike" noProof="0" dirty="0" err="1">
                          <a:solidFill>
                            <a:srgbClr val="000000"/>
                          </a:solidFill>
                          <a:latin typeface="Calibri"/>
                        </a:rPr>
                        <a:t>wijkaanpak</a:t>
                      </a:r>
                      <a:r>
                        <a:rPr lang="en-US" sz="1100" b="1" i="0" u="none" strike="noStrike" noProof="0" dirty="0">
                          <a:solidFill>
                            <a:srgbClr val="000000"/>
                          </a:solidFill>
                          <a:latin typeface="Calibri"/>
                        </a:rPr>
                        <a:t> </a:t>
                      </a:r>
                      <a:r>
                        <a:rPr lang="en-US" sz="1100" b="0" i="0" u="none" strike="noStrike" noProof="0" dirty="0" err="1">
                          <a:solidFill>
                            <a:srgbClr val="000000"/>
                          </a:solidFill>
                          <a:latin typeface="Calibri"/>
                        </a:rPr>
                        <a:t>voor</a:t>
                      </a:r>
                      <a:r>
                        <a:rPr lang="en-US" sz="1100" b="0" i="0" u="none" strike="noStrike" noProof="0" dirty="0">
                          <a:solidFill>
                            <a:srgbClr val="000000"/>
                          </a:solidFill>
                          <a:latin typeface="Calibri"/>
                        </a:rPr>
                        <a:t> de Stromenwijk. </a:t>
                      </a:r>
                      <a:r>
                        <a:rPr lang="en-US" sz="1100" b="0" i="0" u="none" strike="noStrike" noProof="0" dirty="0" err="1">
                          <a:solidFill>
                            <a:srgbClr val="000000"/>
                          </a:solidFill>
                          <a:latin typeface="Calibri"/>
                        </a:rPr>
                        <a:t>Hiervoor</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nemen</a:t>
                      </a:r>
                      <a:r>
                        <a:rPr lang="en-US" sz="1100" b="0" i="0" u="none" strike="noStrike" noProof="0" dirty="0">
                          <a:solidFill>
                            <a:srgbClr val="000000"/>
                          </a:solidFill>
                          <a:latin typeface="Calibri"/>
                        </a:rPr>
                        <a:t> we in </a:t>
                      </a:r>
                      <a:r>
                        <a:rPr lang="en-US" sz="1100" b="0" i="0" u="none" strike="noStrike" noProof="0" dirty="0" err="1">
                          <a:solidFill>
                            <a:srgbClr val="000000"/>
                          </a:solidFill>
                          <a:latin typeface="Calibri"/>
                        </a:rPr>
                        <a:t>samenwerkingsverband</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deel</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aan</a:t>
                      </a:r>
                      <a:r>
                        <a:rPr lang="en-US" sz="1100" b="0" i="0" u="none" strike="noStrike" noProof="0" dirty="0">
                          <a:solidFill>
                            <a:srgbClr val="000000"/>
                          </a:solidFill>
                          <a:latin typeface="Calibri"/>
                        </a:rPr>
                        <a:t> het traineeship van Talent </a:t>
                      </a:r>
                      <a:r>
                        <a:rPr lang="en-US" sz="1100" b="0" i="0" u="none" strike="noStrike" noProof="0" dirty="0" err="1">
                          <a:solidFill>
                            <a:srgbClr val="000000"/>
                          </a:solidFill>
                          <a:latin typeface="Calibri"/>
                        </a:rPr>
                        <a:t>voor</a:t>
                      </a:r>
                      <a:r>
                        <a:rPr lang="en-US" sz="1100" b="0" i="0" u="none" strike="noStrike" noProof="0" dirty="0">
                          <a:solidFill>
                            <a:srgbClr val="000000"/>
                          </a:solidFill>
                          <a:latin typeface="Calibri"/>
                        </a:rPr>
                        <a:t> Zeeland. De </a:t>
                      </a:r>
                      <a:r>
                        <a:rPr lang="en-US" sz="1100" b="0" i="0" u="none" strike="noStrike" noProof="0" dirty="0" err="1">
                          <a:solidFill>
                            <a:srgbClr val="000000"/>
                          </a:solidFill>
                          <a:latin typeface="Calibri"/>
                        </a:rPr>
                        <a:t>integrale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wijkaanpak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bestaat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uit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wijkanalyse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waar</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kijken</a:t>
                      </a:r>
                      <a:r>
                        <a:rPr lang="en-US" sz="1100" b="0" i="0" u="none" strike="noStrike" noProof="0" dirty="0">
                          <a:solidFill>
                            <a:srgbClr val="000000"/>
                          </a:solidFill>
                          <a:latin typeface="Calibri"/>
                        </a:rPr>
                        <a:t> wat de </a:t>
                      </a:r>
                      <a:r>
                        <a:rPr lang="en-US" sz="1100" b="0" i="0" u="none" strike="noStrike" noProof="0" dirty="0" err="1">
                          <a:solidFill>
                            <a:srgbClr val="000000"/>
                          </a:solidFill>
                          <a:latin typeface="Calibri"/>
                        </a:rPr>
                        <a:t>wijk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nodig</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heeft</a:t>
                      </a:r>
                      <a:r>
                        <a:rPr lang="en-US" sz="1100" b="0" i="0" u="none" strike="noStrike" noProof="0" dirty="0">
                          <a:solidFill>
                            <a:srgbClr val="000000"/>
                          </a:solidFill>
                          <a:latin typeface="Calibri"/>
                        </a:rPr>
                        <a:t> om </a:t>
                      </a:r>
                      <a:r>
                        <a:rPr lang="en-US" sz="1100" b="0" i="0" u="none" strike="noStrike" noProof="0" dirty="0" err="1">
                          <a:solidFill>
                            <a:srgbClr val="000000"/>
                          </a:solidFill>
                          <a:latin typeface="Calibri"/>
                        </a:rPr>
                        <a:t>fijn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wonen</a:t>
                      </a:r>
                      <a:r>
                        <a:rPr lang="en-US" sz="1100" b="0" i="0" u="none" strike="noStrike" noProof="0" dirty="0">
                          <a:solidFill>
                            <a:srgbClr val="000000"/>
                          </a:solidFill>
                          <a:latin typeface="Calibri"/>
                        </a:rPr>
                        <a:t> in </a:t>
                      </a:r>
                      <a:r>
                        <a:rPr lang="en-US" sz="1100" b="0" i="0" u="none" strike="noStrike" noProof="0" dirty="0" err="1">
                          <a:solidFill>
                            <a:srgbClr val="000000"/>
                          </a:solidFill>
                          <a:latin typeface="Calibri"/>
                        </a:rPr>
                        <a:t>een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prettige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buurt</a:t>
                      </a:r>
                      <a:r>
                        <a:rPr lang="en-US" sz="1100" b="0" i="0" u="none" strike="noStrike" noProof="0" dirty="0">
                          <a:solidFill>
                            <a:srgbClr val="000000"/>
                          </a:solidFill>
                          <a:latin typeface="Calibri"/>
                        </a:rPr>
                        <a:t> te </a:t>
                      </a:r>
                      <a:r>
                        <a:rPr lang="en-US" sz="1100" b="0" i="0" u="none" strike="noStrike" noProof="0" dirty="0" err="1">
                          <a:solidFill>
                            <a:srgbClr val="000000"/>
                          </a:solidFill>
                          <a:latin typeface="Calibri"/>
                        </a:rPr>
                        <a:t>bevorderen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Dit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halen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bij</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bewoners</a:t>
                      </a:r>
                      <a:r>
                        <a:rPr lang="en-US" sz="1100" b="0" i="0" u="none" strike="noStrike" noProof="0" dirty="0">
                          <a:solidFill>
                            <a:srgbClr val="000000"/>
                          </a:solidFill>
                          <a:latin typeface="Calibri"/>
                        </a:rPr>
                        <a:t> en </a:t>
                      </a:r>
                      <a:r>
                        <a:rPr lang="en-US" sz="1100" b="0" i="0" u="none" strike="noStrike" noProof="0" dirty="0" err="1">
                          <a:solidFill>
                            <a:srgbClr val="000000"/>
                          </a:solidFill>
                          <a:latin typeface="Calibri"/>
                        </a:rPr>
                        <a:t>samenwerkingspartners</a:t>
                      </a:r>
                      <a:r>
                        <a:rPr lang="en-US" sz="1100" b="0" i="0" u="none" strike="noStrike" noProof="0" dirty="0">
                          <a:solidFill>
                            <a:srgbClr val="000000"/>
                          </a:solidFill>
                          <a:latin typeface="Calibri"/>
                        </a:rPr>
                        <a:t> van de </a:t>
                      </a:r>
                      <a:r>
                        <a:rPr lang="en-US" sz="1100" b="0" i="0" u="none" strike="noStrike" noProof="0" dirty="0" err="1">
                          <a:solidFill>
                            <a:srgbClr val="000000"/>
                          </a:solidFill>
                          <a:latin typeface="Calibri"/>
                        </a:rPr>
                        <a:t>wijk</a:t>
                      </a:r>
                      <a:r>
                        <a:rPr lang="en-US" sz="1100" b="0" i="0" u="none" strike="noStrike" noProof="0" dirty="0">
                          <a:solidFill>
                            <a:srgbClr val="000000"/>
                          </a:solidFill>
                          <a:latin typeface="Calibri"/>
                        </a:rPr>
                        <a:t> op. Op basis van de </a:t>
                      </a:r>
                      <a:r>
                        <a:rPr lang="en-US" sz="1100" b="0" i="0" u="none" strike="noStrike" noProof="0" dirty="0" err="1">
                          <a:solidFill>
                            <a:srgbClr val="000000"/>
                          </a:solidFill>
                          <a:latin typeface="Calibri"/>
                        </a:rPr>
                        <a:t>wijkanalyse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maken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een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wijkvisie</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wijkvisie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vertalen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naar</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wijkplan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voor</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komende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jaren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waar</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eenieder</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zijn</a:t>
                      </a:r>
                      <a:r>
                        <a:rPr lang="en-US" sz="1100" b="0" i="0" u="none" strike="noStrike" noProof="0" dirty="0">
                          <a:solidFill>
                            <a:srgbClr val="000000"/>
                          </a:solidFill>
                          <a:latin typeface="Calibri"/>
                        </a:rPr>
                        <a:t> eigen </a:t>
                      </a:r>
                      <a:r>
                        <a:rPr lang="en-US" sz="1100" b="0" i="0" u="none" strike="noStrike" noProof="0" dirty="0" err="1">
                          <a:solidFill>
                            <a:srgbClr val="000000"/>
                          </a:solidFill>
                          <a:latin typeface="Calibri"/>
                        </a:rPr>
                        <a:t>rol</a:t>
                      </a:r>
                      <a:r>
                        <a:rPr lang="en-US" sz="1100" b="0" i="0" u="none" strike="noStrike" noProof="0" dirty="0">
                          <a:solidFill>
                            <a:srgbClr val="000000"/>
                          </a:solidFill>
                          <a:latin typeface="Calibri"/>
                        </a:rPr>
                        <a:t> en </a:t>
                      </a:r>
                      <a:r>
                        <a:rPr lang="en-US" sz="1100" b="0" i="0" u="none" strike="noStrike" noProof="0" dirty="0" err="1">
                          <a:solidFill>
                            <a:srgbClr val="000000"/>
                          </a:solidFill>
                          <a:latin typeface="Calibri"/>
                        </a:rPr>
                        <a:t>verantwoordelijkheid</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pakt</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doen</a:t>
                      </a:r>
                      <a:r>
                        <a:rPr lang="en-US" sz="1100" b="0" i="0" u="none" strike="noStrike" noProof="0" dirty="0">
                          <a:solidFill>
                            <a:srgbClr val="000000"/>
                          </a:solidFill>
                          <a:latin typeface="Calibri"/>
                        </a:rPr>
                        <a:t> het </a:t>
                      </a:r>
                      <a:r>
                        <a:rPr lang="en-US" sz="1100" b="0" i="0" u="none" strike="noStrike" noProof="0" dirty="0" err="1">
                          <a:solidFill>
                            <a:srgbClr val="000000"/>
                          </a:solidFill>
                          <a:latin typeface="Calibri"/>
                        </a:rPr>
                        <a:t>samen</a:t>
                      </a:r>
                      <a:r>
                        <a:rPr lang="en-US" sz="1100" b="0" i="0" u="none" strike="noStrike" noProof="0" dirty="0">
                          <a:solidFill>
                            <a:srgbClr val="000000"/>
                          </a:solidFill>
                          <a:latin typeface="Calibri"/>
                        </a:rPr>
                        <a:t> en we </a:t>
                      </a:r>
                      <a:r>
                        <a:rPr lang="en-US" sz="1100" b="0" i="0" u="none" strike="noStrike" noProof="0" dirty="0" err="1">
                          <a:solidFill>
                            <a:srgbClr val="000000"/>
                          </a:solidFill>
                          <a:latin typeface="Calibri"/>
                        </a:rPr>
                        <a:t>doen</a:t>
                      </a:r>
                      <a:r>
                        <a:rPr lang="en-US" sz="1100" b="0" i="0" u="none" strike="noStrike" noProof="0" dirty="0">
                          <a:solidFill>
                            <a:srgbClr val="000000"/>
                          </a:solidFill>
                          <a:latin typeface="Calibri"/>
                        </a:rPr>
                        <a:t> het </a:t>
                      </a:r>
                      <a:r>
                        <a:rPr lang="en-US" sz="1100" b="0" i="0" u="none" strike="noStrike" noProof="0" dirty="0" err="1">
                          <a:solidFill>
                            <a:srgbClr val="000000"/>
                          </a:solidFill>
                          <a:latin typeface="Calibri"/>
                        </a:rPr>
                        <a:t>integraal</a:t>
                      </a:r>
                      <a:r>
                        <a:rPr lang="en-US" sz="1100" b="0" i="0" u="none" strike="noStrike" noProof="0" dirty="0">
                          <a:solidFill>
                            <a:srgbClr val="000000"/>
                          </a:solidFill>
                          <a:latin typeface="Calibri"/>
                        </a:rPr>
                        <a:t>. Met de </a:t>
                      </a:r>
                      <a:r>
                        <a:rPr lang="en-US" sz="1100" b="0" i="0" u="none" strike="noStrike" noProof="0" dirty="0" err="1">
                          <a:solidFill>
                            <a:srgbClr val="000000"/>
                          </a:solidFill>
                          <a:latin typeface="Calibri"/>
                        </a:rPr>
                        <a:t>inegrale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wijkaanpak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kunnen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ook</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maatschappelijke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opgave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beter</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gezamenlijk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invullen</a:t>
                      </a:r>
                      <a:r>
                        <a:rPr lang="en-US" sz="1100" b="0" i="0" u="none" strike="noStrike" noProof="0" dirty="0">
                          <a:solidFill>
                            <a:srgbClr val="000000"/>
                          </a:solidFill>
                          <a:latin typeface="Calibri"/>
                        </a:rPr>
                        <a:t>. </a:t>
                      </a:r>
                    </a:p>
                    <a:p>
                      <a:endParaRPr lang="en-US" sz="1100" b="0" i="0" u="none" strike="noStrike" noProof="0" dirty="0">
                        <a:solidFill>
                          <a:srgbClr val="000000"/>
                        </a:solidFill>
                        <a:latin typeface="Calibri"/>
                      </a:endParaRPr>
                    </a:p>
                    <a:p>
                      <a:r>
                        <a:rPr lang="en-US" sz="1100" b="0" i="0" u="none" strike="noStrike" noProof="0" dirty="0">
                          <a:solidFill>
                            <a:srgbClr val="000000"/>
                          </a:solidFill>
                          <a:latin typeface="Calibri"/>
                        </a:rPr>
                        <a:t>Heel </a:t>
                      </a:r>
                      <a:r>
                        <a:rPr lang="en-US" sz="1100" b="0" i="0" u="none" strike="noStrike" noProof="0" dirty="0" err="1">
                          <a:solidFill>
                            <a:srgbClr val="000000"/>
                          </a:solidFill>
                          <a:latin typeface="Calibri"/>
                        </a:rPr>
                        <a:t>specifiek</a:t>
                      </a:r>
                      <a:r>
                        <a:rPr lang="en-US" sz="1100" b="0" i="0" u="none" strike="noStrike" noProof="0" dirty="0">
                          <a:solidFill>
                            <a:srgbClr val="000000"/>
                          </a:solidFill>
                          <a:latin typeface="Calibri"/>
                        </a:rPr>
                        <a:t>: Het </a:t>
                      </a:r>
                      <a:r>
                        <a:rPr lang="en-US" sz="1100" b="1" i="0" u="none" strike="noStrike" noProof="0" dirty="0" err="1">
                          <a:solidFill>
                            <a:srgbClr val="000000"/>
                          </a:solidFill>
                          <a:latin typeface="Calibri"/>
                        </a:rPr>
                        <a:t>schuttingenproject</a:t>
                      </a:r>
                      <a:r>
                        <a:rPr lang="en-US" sz="1100" b="0" i="0" u="none" strike="noStrike" noProof="0" dirty="0">
                          <a:solidFill>
                            <a:srgbClr val="000000"/>
                          </a:solidFill>
                          <a:latin typeface="Calibri"/>
                        </a:rPr>
                        <a:t> </a:t>
                      </a:r>
                      <a:r>
                        <a:rPr lang="en-US" sz="1100" b="1" i="0" u="none" strike="noStrike" noProof="0" dirty="0" err="1">
                          <a:solidFill>
                            <a:srgbClr val="000000"/>
                          </a:solidFill>
                          <a:latin typeface="Calibri"/>
                        </a:rPr>
                        <a:t>wordt</a:t>
                      </a:r>
                      <a:r>
                        <a:rPr lang="en-US" sz="1100" b="1" i="0" u="none" strike="noStrike" noProof="0" dirty="0">
                          <a:solidFill>
                            <a:srgbClr val="000000"/>
                          </a:solidFill>
                          <a:latin typeface="Calibri"/>
                        </a:rPr>
                        <a:t> in 2025 </a:t>
                      </a:r>
                      <a:r>
                        <a:rPr lang="en-US" sz="1100" b="1" i="0" u="none" strike="noStrike" noProof="0" dirty="0" err="1">
                          <a:solidFill>
                            <a:srgbClr val="000000"/>
                          </a:solidFill>
                          <a:latin typeface="Calibri"/>
                        </a:rPr>
                        <a:t>uitgebreid</a:t>
                      </a:r>
                      <a:r>
                        <a:rPr lang="en-US" sz="1100" b="1" i="0" u="none" strike="noStrike" noProof="0" dirty="0">
                          <a:solidFill>
                            <a:srgbClr val="000000"/>
                          </a:solidFill>
                          <a:latin typeface="Calibri"/>
                        </a:rPr>
                        <a:t> </a:t>
                      </a:r>
                      <a:r>
                        <a:rPr lang="en-US" sz="1100" b="0" i="0" u="none" strike="noStrike" noProof="0" dirty="0" err="1">
                          <a:solidFill>
                            <a:srgbClr val="000000"/>
                          </a:solidFill>
                          <a:latin typeface="Calibri"/>
                        </a:rPr>
                        <a:t>naar</a:t>
                      </a:r>
                      <a:r>
                        <a:rPr lang="en-US" sz="1100" b="0" i="0" u="none" strike="noStrike" noProof="0" dirty="0">
                          <a:solidFill>
                            <a:srgbClr val="000000"/>
                          </a:solidFill>
                          <a:latin typeface="Calibri"/>
                        </a:rPr>
                        <a:t> de rest van </a:t>
                      </a:r>
                      <a:r>
                        <a:rPr lang="en-US" sz="1100" b="0" i="0" u="none" strike="noStrike" noProof="0" dirty="0" err="1">
                          <a:solidFill>
                            <a:srgbClr val="000000"/>
                          </a:solidFill>
                          <a:latin typeface="Calibri"/>
                        </a:rPr>
                        <a:t>Radehove</a:t>
                      </a:r>
                      <a:r>
                        <a:rPr lang="en-US" sz="1100" b="0" i="0" u="none" strike="noStrike" noProof="0" dirty="0">
                          <a:solidFill>
                            <a:srgbClr val="000000"/>
                          </a:solidFill>
                          <a:latin typeface="Calibri"/>
                        </a:rPr>
                        <a:t>. Het is </a:t>
                      </a:r>
                      <a:r>
                        <a:rPr lang="en-US" sz="1100" b="0" i="0" u="none" strike="noStrike" noProof="0" dirty="0" err="1">
                          <a:solidFill>
                            <a:srgbClr val="000000"/>
                          </a:solidFill>
                          <a:latin typeface="Calibri"/>
                        </a:rPr>
                        <a:t>onderdeel</a:t>
                      </a:r>
                      <a:r>
                        <a:rPr lang="en-US" sz="1100" b="0" i="0" u="none" strike="noStrike" noProof="0" dirty="0">
                          <a:solidFill>
                            <a:srgbClr val="000000"/>
                          </a:solidFill>
                          <a:latin typeface="Calibri"/>
                        </a:rPr>
                        <a:t> van de </a:t>
                      </a:r>
                      <a:r>
                        <a:rPr lang="en-US" sz="1100" b="0" i="0" u="none" strike="noStrike" noProof="0" dirty="0" err="1">
                          <a:solidFill>
                            <a:srgbClr val="000000"/>
                          </a:solidFill>
                          <a:latin typeface="Calibri"/>
                        </a:rPr>
                        <a:t>aanpak</a:t>
                      </a:r>
                      <a:r>
                        <a:rPr lang="en-US" sz="1100" b="0" i="0" u="none" strike="noStrike" noProof="0" dirty="0">
                          <a:solidFill>
                            <a:srgbClr val="000000"/>
                          </a:solidFill>
                          <a:latin typeface="Calibri"/>
                        </a:rPr>
                        <a:t> van de </a:t>
                      </a:r>
                      <a:r>
                        <a:rPr lang="en-US" sz="1100" b="0" i="0" u="none" strike="noStrike" noProof="0" dirty="0" err="1">
                          <a:solidFill>
                            <a:srgbClr val="000000"/>
                          </a:solidFill>
                          <a:latin typeface="Calibri"/>
                        </a:rPr>
                        <a:t>achterpaden</a:t>
                      </a:r>
                      <a:r>
                        <a:rPr lang="en-US" sz="1100" b="0" i="0" u="none" strike="noStrike" noProof="0" dirty="0">
                          <a:solidFill>
                            <a:srgbClr val="000000"/>
                          </a:solidFill>
                          <a:latin typeface="Calibri"/>
                        </a:rPr>
                        <a:t>. </a:t>
                      </a:r>
                    </a:p>
                    <a:p>
                      <a:endParaRPr lang="en-US" sz="1100" b="0" i="0" u="none" strike="noStrike" noProof="0" dirty="0">
                        <a:solidFill>
                          <a:srgbClr val="000000"/>
                        </a:solidFill>
                        <a:latin typeface="Calibri"/>
                      </a:endParaRPr>
                    </a:p>
                    <a:p>
                      <a:r>
                        <a:rPr lang="en-US" sz="1100" b="0" i="0" u="none" strike="noStrike" noProof="0" dirty="0">
                          <a:solidFill>
                            <a:srgbClr val="000000"/>
                          </a:solidFill>
                          <a:latin typeface="Calibri"/>
                        </a:rPr>
                        <a:t>De </a:t>
                      </a:r>
                      <a:r>
                        <a:rPr lang="en-US" sz="1100" b="0" i="0" u="none" strike="noStrike" noProof="0" dirty="0" err="1">
                          <a:solidFill>
                            <a:srgbClr val="000000"/>
                          </a:solidFill>
                          <a:latin typeface="Calibri"/>
                        </a:rPr>
                        <a:t>oproep</a:t>
                      </a:r>
                      <a:r>
                        <a:rPr lang="en-US" sz="1100" b="0" i="0" u="none" strike="noStrike" noProof="0" dirty="0">
                          <a:solidFill>
                            <a:srgbClr val="000000"/>
                          </a:solidFill>
                          <a:latin typeface="Calibri"/>
                        </a:rPr>
                        <a:t> om </a:t>
                      </a:r>
                      <a:r>
                        <a:rPr lang="en-US" sz="1100" b="0" i="0" u="none" strike="noStrike" noProof="0" dirty="0" err="1">
                          <a:solidFill>
                            <a:srgbClr val="000000"/>
                          </a:solidFill>
                          <a:latin typeface="Calibri"/>
                        </a:rPr>
                        <a:t>meer</a:t>
                      </a:r>
                      <a:r>
                        <a:rPr lang="en-US" sz="1100" b="0" i="0" u="none" strike="noStrike" noProof="0" dirty="0">
                          <a:solidFill>
                            <a:srgbClr val="000000"/>
                          </a:solidFill>
                          <a:latin typeface="Calibri"/>
                        </a:rPr>
                        <a:t> </a:t>
                      </a:r>
                      <a:r>
                        <a:rPr lang="en-US" sz="1100" b="1" i="0" u="none" strike="noStrike" noProof="0" dirty="0" err="1">
                          <a:solidFill>
                            <a:srgbClr val="000000"/>
                          </a:solidFill>
                          <a:latin typeface="Calibri"/>
                        </a:rPr>
                        <a:t>naast</a:t>
                      </a:r>
                      <a:r>
                        <a:rPr lang="en-US" sz="1100" b="1" i="0" u="none" strike="noStrike" noProof="0" dirty="0">
                          <a:solidFill>
                            <a:srgbClr val="000000"/>
                          </a:solidFill>
                          <a:latin typeface="Calibri"/>
                        </a:rPr>
                        <a:t> de </a:t>
                      </a:r>
                      <a:r>
                        <a:rPr lang="en-US" sz="1100" b="1" i="0" u="none" strike="noStrike" noProof="0" dirty="0" err="1">
                          <a:solidFill>
                            <a:srgbClr val="000000"/>
                          </a:solidFill>
                          <a:latin typeface="Calibri"/>
                        </a:rPr>
                        <a:t>huurder</a:t>
                      </a:r>
                      <a:r>
                        <a:rPr lang="en-US" sz="1100" b="1" i="0" u="none" strike="noStrike" noProof="0" dirty="0">
                          <a:solidFill>
                            <a:srgbClr val="000000"/>
                          </a:solidFill>
                          <a:latin typeface="Calibri"/>
                        </a:rPr>
                        <a:t> te </a:t>
                      </a:r>
                      <a:r>
                        <a:rPr lang="en-US" sz="1100" b="1" i="0" u="none" strike="noStrike" noProof="0" dirty="0" err="1">
                          <a:solidFill>
                            <a:srgbClr val="000000"/>
                          </a:solidFill>
                          <a:latin typeface="Calibri"/>
                        </a:rPr>
                        <a:t>staan</a:t>
                      </a:r>
                      <a:r>
                        <a:rPr lang="en-US" sz="1100" b="1" i="0" u="none" strike="noStrike" noProof="0" dirty="0">
                          <a:solidFill>
                            <a:srgbClr val="000000"/>
                          </a:solidFill>
                          <a:latin typeface="Calibri"/>
                        </a:rPr>
                        <a:t> </a:t>
                      </a:r>
                      <a:r>
                        <a:rPr lang="en-US" sz="1100" b="0" i="0" u="none" strike="noStrike" noProof="0" dirty="0" err="1">
                          <a:solidFill>
                            <a:srgbClr val="000000"/>
                          </a:solidFill>
                          <a:latin typeface="Calibri"/>
                        </a:rPr>
                        <a:t>nemen</a:t>
                      </a:r>
                      <a:r>
                        <a:rPr lang="en-US" sz="1100" b="0" i="0" u="none" strike="noStrike" noProof="0" dirty="0">
                          <a:solidFill>
                            <a:srgbClr val="000000"/>
                          </a:solidFill>
                          <a:latin typeface="Calibri"/>
                        </a:rPr>
                        <a:t> we van </a:t>
                      </a:r>
                      <a:r>
                        <a:rPr lang="en-US" sz="1100" b="0" i="0" u="none" strike="noStrike" noProof="0" dirty="0" err="1">
                          <a:solidFill>
                            <a:srgbClr val="000000"/>
                          </a:solidFill>
                          <a:latin typeface="Calibri"/>
                        </a:rPr>
                        <a:t>harte</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verwijzen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huurders</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niet</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alleen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naar</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gemeente</a:t>
                      </a:r>
                      <a:r>
                        <a:rPr lang="en-US" sz="1100" b="0" i="0" u="none" strike="noStrike" noProof="0" dirty="0">
                          <a:solidFill>
                            <a:srgbClr val="000000"/>
                          </a:solidFill>
                          <a:latin typeface="Calibri"/>
                        </a:rPr>
                        <a:t> maar </a:t>
                      </a:r>
                      <a:r>
                        <a:rPr lang="en-US" sz="1100" b="0" i="0" u="none" strike="noStrike" noProof="0" dirty="0" err="1">
                          <a:solidFill>
                            <a:srgbClr val="000000"/>
                          </a:solidFill>
                          <a:latin typeface="Calibri"/>
                        </a:rPr>
                        <a:t>spreken</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gemeente</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ook</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aan</a:t>
                      </a:r>
                      <a:r>
                        <a:rPr lang="en-US" sz="1100" b="0" i="0" u="none" strike="noStrike" noProof="0" dirty="0">
                          <a:solidFill>
                            <a:srgbClr val="000000"/>
                          </a:solidFill>
                          <a:latin typeface="Calibri"/>
                        </a:rPr>
                        <a:t> op </a:t>
                      </a:r>
                      <a:r>
                        <a:rPr lang="en-US" sz="1100" b="0" i="0" u="none" strike="noStrike" noProof="0" dirty="0" err="1">
                          <a:solidFill>
                            <a:srgbClr val="000000"/>
                          </a:solidFill>
                          <a:latin typeface="Calibri"/>
                        </a:rPr>
                        <a:t>hun</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verantwoordelijkheid</a:t>
                      </a:r>
                      <a:r>
                        <a:rPr lang="en-US" sz="1100" b="0" i="0" u="none" strike="noStrike" noProof="0" dirty="0">
                          <a:solidFill>
                            <a:srgbClr val="000000"/>
                          </a:solidFill>
                          <a:latin typeface="Calibri"/>
                        </a:rPr>
                        <a:t>. Zo </a:t>
                      </a:r>
                      <a:r>
                        <a:rPr lang="en-US" sz="1100" b="0" i="0" u="none" strike="noStrike" noProof="0" dirty="0" err="1">
                          <a:solidFill>
                            <a:srgbClr val="000000"/>
                          </a:solidFill>
                          <a:latin typeface="Calibri"/>
                        </a:rPr>
                        <a:t>staan</a:t>
                      </a:r>
                      <a:r>
                        <a:rPr lang="en-US" sz="1100" b="0" i="0" u="none" strike="noStrike" noProof="0" dirty="0">
                          <a:solidFill>
                            <a:srgbClr val="000000"/>
                          </a:solidFill>
                          <a:latin typeface="Calibri"/>
                        </a:rPr>
                        <a:t> we </a:t>
                      </a:r>
                      <a:r>
                        <a:rPr lang="en-US" sz="1100" b="0" i="0" u="none" strike="noStrike" noProof="0" dirty="0" err="1">
                          <a:solidFill>
                            <a:srgbClr val="000000"/>
                          </a:solidFill>
                          <a:latin typeface="Calibri"/>
                        </a:rPr>
                        <a:t>naast</a:t>
                      </a:r>
                      <a:r>
                        <a:rPr lang="en-US" sz="1100" b="0" i="0" u="none" strike="noStrike" noProof="0" dirty="0">
                          <a:solidFill>
                            <a:srgbClr val="000000"/>
                          </a:solidFill>
                          <a:latin typeface="Calibri"/>
                        </a:rPr>
                        <a:t> de </a:t>
                      </a:r>
                      <a:r>
                        <a:rPr lang="en-US" sz="1100" b="0" i="0" u="none" strike="noStrike" noProof="0" dirty="0" err="1">
                          <a:solidFill>
                            <a:srgbClr val="000000"/>
                          </a:solidFill>
                          <a:latin typeface="Calibri"/>
                        </a:rPr>
                        <a:t>huurder</a:t>
                      </a:r>
                      <a:r>
                        <a:rPr lang="en-US" sz="1100" b="0" i="0" u="none" strike="noStrike" noProof="0" dirty="0">
                          <a:solidFill>
                            <a:srgbClr val="000000"/>
                          </a:solidFill>
                          <a:latin typeface="Calibri"/>
                        </a:rPr>
                        <a:t>, </a:t>
                      </a:r>
                      <a:r>
                        <a:rPr lang="en-US" sz="1100" b="0" i="0" u="none" strike="noStrike" noProof="0" dirty="0" err="1">
                          <a:solidFill>
                            <a:srgbClr val="000000"/>
                          </a:solidFill>
                          <a:latin typeface="Calibri"/>
                        </a:rPr>
                        <a:t>zonder</a:t>
                      </a:r>
                      <a:r>
                        <a:rPr lang="en-US" sz="1100" b="0" i="0" u="none" strike="noStrike" noProof="0" dirty="0">
                          <a:solidFill>
                            <a:srgbClr val="000000"/>
                          </a:solidFill>
                          <a:latin typeface="Calibri"/>
                        </a:rPr>
                        <a:t> de eigen </a:t>
                      </a:r>
                      <a:r>
                        <a:rPr lang="en-US" sz="1100" b="0" i="0" u="none" strike="noStrike" noProof="0" dirty="0" err="1">
                          <a:solidFill>
                            <a:srgbClr val="000000"/>
                          </a:solidFill>
                          <a:latin typeface="Calibri"/>
                        </a:rPr>
                        <a:t>verantwoordelijkheid</a:t>
                      </a:r>
                      <a:r>
                        <a:rPr lang="en-US" sz="1100" b="0" i="0" u="none" strike="noStrike" noProof="0" dirty="0">
                          <a:solidFill>
                            <a:srgbClr val="000000"/>
                          </a:solidFill>
                          <a:latin typeface="Calibri"/>
                        </a:rPr>
                        <a:t> van de </a:t>
                      </a:r>
                      <a:r>
                        <a:rPr lang="en-US" sz="1100" b="0" i="0" u="none" strike="noStrike" noProof="0" dirty="0" err="1">
                          <a:solidFill>
                            <a:srgbClr val="000000"/>
                          </a:solidFill>
                          <a:latin typeface="Calibri"/>
                        </a:rPr>
                        <a:t>huurder</a:t>
                      </a:r>
                      <a:r>
                        <a:rPr lang="en-US" sz="1100" b="0" i="0" u="none" strike="noStrike" noProof="0" dirty="0">
                          <a:solidFill>
                            <a:srgbClr val="000000"/>
                          </a:solidFill>
                          <a:latin typeface="Calibri"/>
                        </a:rPr>
                        <a:t> te </a:t>
                      </a:r>
                      <a:r>
                        <a:rPr lang="en-US" sz="1100" b="0" i="0" u="none" strike="noStrike" noProof="0" dirty="0" err="1">
                          <a:solidFill>
                            <a:srgbClr val="000000"/>
                          </a:solidFill>
                          <a:latin typeface="Calibri"/>
                        </a:rPr>
                        <a:t>ondermijnen</a:t>
                      </a:r>
                      <a:r>
                        <a:rPr lang="en-US" sz="1100" b="0" i="0" u="none" strike="noStrike" noProof="0" dirty="0">
                          <a:solidFill>
                            <a:srgbClr val="000000"/>
                          </a:solidFill>
                          <a:latin typeface="Calibri"/>
                        </a:rPr>
                        <a:t>.    </a:t>
                      </a:r>
                    </a:p>
                    <a:p>
                      <a:endParaRPr lang="en-US" sz="1100" b="0" i="0" u="none" strike="noStrike" noProof="0" dirty="0">
                        <a:solidFill>
                          <a:srgbClr val="000000"/>
                        </a:solidFill>
                        <a:latin typeface="Calibri"/>
                      </a:endParaRPr>
                    </a:p>
                    <a:p>
                      <a:r>
                        <a:rPr lang="en-US" sz="1100" b="0" i="0" u="none" strike="noStrike" noProof="0" dirty="0">
                          <a:solidFill>
                            <a:srgbClr val="000000"/>
                          </a:solidFill>
                          <a:latin typeface="Calibri"/>
                        </a:rPr>
                        <a:t>     </a:t>
                      </a:r>
                    </a:p>
                  </a:txBody>
                  <a:tcPr/>
                </a:tc>
                <a:extLst>
                  <a:ext uri="{0D108BD9-81ED-4DB2-BD59-A6C34878D82A}">
                    <a16:rowId xmlns:a16="http://schemas.microsoft.com/office/drawing/2014/main" val="4161466515"/>
                  </a:ext>
                </a:extLst>
              </a:tr>
              <a:tr h="2684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nl-NL" sz="1100" dirty="0">
                          <a:ea typeface="+mn-lt"/>
                          <a:cs typeface="+mn-lt"/>
                        </a:rPr>
                        <a:t>Blijf inzetten op fijn wonen in prettige buurt. Breng continuïteit aan. </a:t>
                      </a:r>
                      <a:endParaRPr lang="nl-NL" sz="1100" b="0" i="0" u="none" strike="noStrike" noProof="0" dirty="0">
                        <a:solidFill>
                          <a:srgbClr val="000000"/>
                        </a:solidFill>
                        <a:latin typeface="Calibri"/>
                      </a:endParaRPr>
                    </a:p>
                  </a:txBody>
                  <a:tcPr/>
                </a:tc>
                <a:tc vMerge="1">
                  <a:txBody>
                    <a:bodyPr/>
                    <a:lstStyle/>
                    <a:p>
                      <a:endParaRPr/>
                    </a:p>
                  </a:txBody>
                  <a:tcPr/>
                </a:tc>
                <a:extLst>
                  <a:ext uri="{0D108BD9-81ED-4DB2-BD59-A6C34878D82A}">
                    <a16:rowId xmlns:a16="http://schemas.microsoft.com/office/drawing/2014/main" val="429605722"/>
                  </a:ext>
                </a:extLst>
              </a:tr>
              <a:tr h="381032">
                <a:tc>
                  <a:txBody>
                    <a:bodyPr/>
                    <a:lstStyle/>
                    <a:p>
                      <a:pPr marL="0" indent="0">
                        <a:buFont typeface="Arial" panose="020B0604020202020204" pitchFamily="34" charset="0"/>
                        <a:buNone/>
                      </a:pPr>
                      <a:r>
                        <a:rPr lang="nl-NL" sz="1100" dirty="0">
                          <a:ea typeface="+mn-lt"/>
                          <a:cs typeface="+mn-lt"/>
                        </a:rPr>
                        <a:t>Blijf samenwerking met huurders andere maatschappelijke partijen zoeken om fijn wonen in prettige buurt te bevorderen. </a:t>
                      </a:r>
                      <a:endParaRPr lang="nl-NL" sz="1100" dirty="0">
                        <a:ea typeface="Calibri" panose="020F0502020204030204"/>
                        <a:cs typeface="Calibri" panose="020F0502020204030204"/>
                      </a:endParaRPr>
                    </a:p>
                  </a:txBody>
                  <a:tcPr/>
                </a:tc>
                <a:tc vMerge="1">
                  <a:txBody>
                    <a:bodyPr/>
                    <a:lstStyle/>
                    <a:p>
                      <a:pPr lvl="0" algn="l">
                        <a:lnSpc>
                          <a:spcPct val="100000"/>
                        </a:lnSpc>
                        <a:spcBef>
                          <a:spcPts val="0"/>
                        </a:spcBef>
                        <a:spcAft>
                          <a:spcPts val="0"/>
                        </a:spcAft>
                        <a:buNone/>
                      </a:pPr>
                      <a:endParaRPr lang="en-US" sz="1100" b="0" i="0" u="none" strike="noStrike" noProof="0" dirty="0">
                        <a:solidFill>
                          <a:srgbClr val="000000"/>
                        </a:solidFill>
                        <a:latin typeface="Calibri"/>
                      </a:endParaRPr>
                    </a:p>
                  </a:txBody>
                  <a:tcPr/>
                </a:tc>
                <a:extLst>
                  <a:ext uri="{0D108BD9-81ED-4DB2-BD59-A6C34878D82A}">
                    <a16:rowId xmlns:a16="http://schemas.microsoft.com/office/drawing/2014/main" val="3811453847"/>
                  </a:ext>
                </a:extLst>
              </a:tr>
              <a:tr h="381032">
                <a:tc>
                  <a:txBody>
                    <a:bodyPr/>
                    <a:lstStyle/>
                    <a:p>
                      <a:pPr marL="0" indent="0">
                        <a:buFont typeface="Arial" panose="020B0604020202020204" pitchFamily="34" charset="0"/>
                        <a:buNone/>
                      </a:pPr>
                      <a:r>
                        <a:rPr lang="nl-NL" sz="1100" dirty="0">
                          <a:ea typeface="+mn-lt"/>
                          <a:cs typeface="+mn-lt"/>
                        </a:rPr>
                        <a:t>Versterk de samenwerking met de gemeente.</a:t>
                      </a:r>
                    </a:p>
                  </a:txBody>
                  <a:tcPr/>
                </a:tc>
                <a:tc vMerge="1">
                  <a:txBody>
                    <a:bodyPr/>
                    <a:lstStyle/>
                    <a:p>
                      <a:pPr lvl="0" algn="l">
                        <a:lnSpc>
                          <a:spcPct val="100000"/>
                        </a:lnSpc>
                        <a:spcBef>
                          <a:spcPts val="0"/>
                        </a:spcBef>
                        <a:spcAft>
                          <a:spcPts val="0"/>
                        </a:spcAft>
                        <a:buNone/>
                      </a:pPr>
                      <a:endParaRPr lang="en-US" sz="1100" dirty="0"/>
                    </a:p>
                  </a:txBody>
                  <a:tcPr/>
                </a:tc>
                <a:extLst>
                  <a:ext uri="{0D108BD9-81ED-4DB2-BD59-A6C34878D82A}">
                    <a16:rowId xmlns:a16="http://schemas.microsoft.com/office/drawing/2014/main" val="4129019635"/>
                  </a:ext>
                </a:extLst>
              </a:tr>
              <a:tr h="381032">
                <a:tc>
                  <a:txBody>
                    <a:bodyPr/>
                    <a:lstStyle/>
                    <a:p>
                      <a:pPr marL="0" indent="0">
                        <a:buFont typeface="Arial" panose="020B0604020202020204" pitchFamily="34" charset="0"/>
                        <a:buNone/>
                      </a:pPr>
                      <a:r>
                        <a:rPr lang="nl-NL" sz="1100" dirty="0">
                          <a:ea typeface="+mn-lt"/>
                          <a:cs typeface="+mn-lt"/>
                        </a:rPr>
                        <a:t>Woongoed mag meer naast de huurder gaan staan. Spreek gemeente aan op schoon, heel en veilig. Woongoed spreekt de taal van gemeente en andere instanties.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a:tc>
                <a:extLst>
                  <a:ext uri="{0D108BD9-81ED-4DB2-BD59-A6C34878D82A}">
                    <a16:rowId xmlns:a16="http://schemas.microsoft.com/office/drawing/2014/main" val="3777176459"/>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Meer eigenaarschap in schoon, heel en veilig om huurder te ontzorgen. (schuttingenproject).  </a:t>
                      </a:r>
                      <a:endParaRPr lang="nl-NL" sz="1100" dirty="0"/>
                    </a:p>
                  </a:txBody>
                  <a:tcPr/>
                </a:tc>
                <a:tc vMerge="1">
                  <a:txBody>
                    <a:bodyPr/>
                    <a:lstStyle/>
                    <a:p>
                      <a:endParaRPr lang="en-US" sz="1100" dirty="0"/>
                    </a:p>
                  </a:txBody>
                  <a:tcPr/>
                </a:tc>
                <a:extLst>
                  <a:ext uri="{0D108BD9-81ED-4DB2-BD59-A6C34878D82A}">
                    <a16:rowId xmlns:a16="http://schemas.microsoft.com/office/drawing/2014/main" val="383465287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Biedt duidelijkheid over waar Woongoed van is.</a:t>
                      </a:r>
                    </a:p>
                  </a:txBody>
                  <a:tcPr/>
                </a:tc>
                <a:tc vMerge="1">
                  <a:txBody>
                    <a:bodyPr/>
                    <a:lstStyle/>
                    <a:p>
                      <a:endParaRPr lang="en-US" sz="1100" dirty="0"/>
                    </a:p>
                  </a:txBody>
                  <a:tcPr/>
                </a:tc>
                <a:extLst>
                  <a:ext uri="{0D108BD9-81ED-4DB2-BD59-A6C34878D82A}">
                    <a16:rowId xmlns:a16="http://schemas.microsoft.com/office/drawing/2014/main" val="2278998967"/>
                  </a:ext>
                </a:extLst>
              </a:tr>
              <a:tr h="674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Calibri"/>
                          <a:cs typeface="Calibri"/>
                        </a:rPr>
                        <a:t>Vaste gezichten zijn belangrijk voor vertrouwen en continuïteit. </a:t>
                      </a:r>
                    </a:p>
                  </a:txBody>
                  <a:tcPr/>
                </a:tc>
                <a:tc vMerge="1">
                  <a:txBody>
                    <a:bodyPr/>
                    <a:lstStyle/>
                    <a:p>
                      <a:endParaRPr lang="en-US" sz="1100" dirty="0"/>
                    </a:p>
                  </a:txBody>
                  <a:tcPr/>
                </a:tc>
                <a:extLst>
                  <a:ext uri="{0D108BD9-81ED-4DB2-BD59-A6C34878D82A}">
                    <a16:rowId xmlns:a16="http://schemas.microsoft.com/office/drawing/2014/main" val="2128988209"/>
                  </a:ext>
                </a:extLst>
              </a:tr>
              <a:tr h="5275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Woongoed is een maatschappelijke organisatie. Kijk naar winst voor samenleving (en neem de kosten voor lief). </a:t>
                      </a:r>
                      <a:endParaRPr lang="nl-NL" sz="1100" dirty="0"/>
                    </a:p>
                    <a:p>
                      <a:pPr marL="0" indent="0">
                        <a:buFont typeface="Arial" panose="020B0604020202020204" pitchFamily="34" charset="0"/>
                        <a:buNone/>
                      </a:pPr>
                      <a:endParaRPr lang="nl-NL" sz="1100" dirty="0">
                        <a:ea typeface="Calibri" panose="020F0502020204030204"/>
                        <a:cs typeface="Calibri" panose="020F0502020204030204"/>
                      </a:endParaRPr>
                    </a:p>
                  </a:txBody>
                  <a:tcPr/>
                </a:tc>
                <a:tc vMerge="1">
                  <a:txBody>
                    <a:bodyPr/>
                    <a:lstStyle/>
                    <a:p>
                      <a:endParaRPr lang="en-US" sz="1100" dirty="0"/>
                    </a:p>
                  </a:txBody>
                  <a:tcPr/>
                </a:tc>
                <a:extLst>
                  <a:ext uri="{0D108BD9-81ED-4DB2-BD59-A6C34878D82A}">
                    <a16:rowId xmlns:a16="http://schemas.microsoft.com/office/drawing/2014/main" val="416359674"/>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Luister naar bewoners van de wijk. Zij weten wat speelt.</a:t>
                      </a:r>
                    </a:p>
                  </a:txBody>
                  <a:tcPr/>
                </a:tc>
                <a:tc vMerge="1">
                  <a:txBody>
                    <a:bodyPr/>
                    <a:lstStyle/>
                    <a:p>
                      <a:endParaRPr lang="en-US" sz="1100" dirty="0"/>
                    </a:p>
                  </a:txBody>
                  <a:tcPr/>
                </a:tc>
                <a:extLst>
                  <a:ext uri="{0D108BD9-81ED-4DB2-BD59-A6C34878D82A}">
                    <a16:rowId xmlns:a16="http://schemas.microsoft.com/office/drawing/2014/main" val="3340641849"/>
                  </a:ext>
                </a:extLst>
              </a:tr>
              <a:tr h="24826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dirty="0">
                        <a:ea typeface="+mn-lt"/>
                        <a:cs typeface="+mn-lt"/>
                      </a:endParaRPr>
                    </a:p>
                  </a:txBody>
                  <a:tcPr/>
                </a:tc>
                <a:tc vMerge="1">
                  <a:txBody>
                    <a:bodyPr/>
                    <a:lstStyle/>
                    <a:p>
                      <a:endParaRPr lang="en-US" sz="1100" dirty="0"/>
                    </a:p>
                  </a:txBody>
                  <a:tcPr/>
                </a:tc>
                <a:extLst>
                  <a:ext uri="{0D108BD9-81ED-4DB2-BD59-A6C34878D82A}">
                    <a16:rowId xmlns:a16="http://schemas.microsoft.com/office/drawing/2014/main" val="1822800334"/>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dirty="0">
                        <a:ea typeface="Calibri" panose="020F0502020204030204"/>
                        <a:cs typeface="Calibri" panose="020F0502020204030204"/>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dirty="0">
                        <a:latin typeface="+mn-lt"/>
                        <a:ea typeface="Calibri"/>
                        <a:cs typeface="Calibri"/>
                      </a:endParaRPr>
                    </a:p>
                  </a:txBody>
                  <a:tcPr/>
                </a:tc>
                <a:extLst>
                  <a:ext uri="{0D108BD9-81ED-4DB2-BD59-A6C34878D82A}">
                    <a16:rowId xmlns:a16="http://schemas.microsoft.com/office/drawing/2014/main" val="3742582827"/>
                  </a:ext>
                </a:extLst>
              </a:tr>
              <a:tr h="5992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100" dirty="0">
                        <a:latin typeface="+mn-lt"/>
                        <a:ea typeface="Calibri"/>
                        <a:cs typeface="Calibri"/>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dirty="0">
                        <a:ea typeface="+mn-lt"/>
                        <a:cs typeface="+mn-lt"/>
                      </a:endParaRPr>
                    </a:p>
                  </a:txBody>
                  <a:tcPr/>
                </a:tc>
                <a:extLst>
                  <a:ext uri="{0D108BD9-81ED-4DB2-BD59-A6C34878D82A}">
                    <a16:rowId xmlns:a16="http://schemas.microsoft.com/office/drawing/2014/main" val="4228704190"/>
                  </a:ext>
                </a:extLst>
              </a:tr>
            </a:tbl>
          </a:graphicData>
        </a:graphic>
      </p:graphicFrame>
      <p:sp>
        <p:nvSpPr>
          <p:cNvPr id="5" name="Tekstvak 4">
            <a:extLst>
              <a:ext uri="{FF2B5EF4-FFF2-40B4-BE49-F238E27FC236}">
                <a16:creationId xmlns:a16="http://schemas.microsoft.com/office/drawing/2014/main" id="{36720C8D-E5EC-89CF-0C4E-91BAE2C22D4B}"/>
              </a:ext>
            </a:extLst>
          </p:cNvPr>
          <p:cNvSpPr txBox="1"/>
          <p:nvPr/>
        </p:nvSpPr>
        <p:spPr>
          <a:xfrm>
            <a:off x="186811" y="439741"/>
            <a:ext cx="5683047" cy="369332"/>
          </a:xfrm>
          <a:prstGeom prst="rect">
            <a:avLst/>
          </a:prstGeom>
          <a:noFill/>
        </p:spPr>
        <p:txBody>
          <a:bodyPr wrap="square" rtlCol="0">
            <a:spAutoFit/>
          </a:bodyPr>
          <a:lstStyle/>
          <a:p>
            <a:r>
              <a:rPr lang="nl-NL" sz="1800" b="1" dirty="0">
                <a:solidFill>
                  <a:srgbClr val="F89722"/>
                </a:solidFill>
                <a:latin typeface="Arial"/>
                <a:cs typeface="Arial"/>
              </a:rPr>
              <a:t>3de themabijeenkomst: Wijkbezoek Dauwendaele</a:t>
            </a:r>
            <a:endParaRPr lang="nl-NL" dirty="0">
              <a:ea typeface="Calibri"/>
              <a:cs typeface="Calibri"/>
            </a:endParaRPr>
          </a:p>
        </p:txBody>
      </p:sp>
    </p:spTree>
    <p:extLst>
      <p:ext uri="{BB962C8B-B14F-4D97-AF65-F5344CB8AC3E}">
        <p14:creationId xmlns:p14="http://schemas.microsoft.com/office/powerpoint/2010/main" val="145639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980728"/>
            <a:ext cx="7704856" cy="646331"/>
          </a:xfrm>
          <a:prstGeom prst="rect">
            <a:avLst/>
          </a:prstGeom>
          <a:noFill/>
        </p:spPr>
        <p:txBody>
          <a:bodyPr wrap="square" rtlCol="0">
            <a:spAutoFit/>
          </a:bodyPr>
          <a:lstStyle/>
          <a:p>
            <a:endParaRPr lang="nl-NL" spc="150">
              <a:latin typeface="Arial" pitchFamily="34" charset="0"/>
              <a:cs typeface="Arial" pitchFamily="34" charset="0"/>
            </a:endParaRPr>
          </a:p>
          <a:p>
            <a:r>
              <a:rPr lang="nl-NL" spc="150">
                <a:latin typeface="Arial" pitchFamily="34" charset="0"/>
                <a:cs typeface="Arial" pitchFamily="34" charset="0"/>
              </a:rPr>
              <a:t> </a:t>
            </a:r>
          </a:p>
        </p:txBody>
      </p:sp>
      <p:sp>
        <p:nvSpPr>
          <p:cNvPr id="3" name="Tekstvak 2">
            <a:extLst>
              <a:ext uri="{FF2B5EF4-FFF2-40B4-BE49-F238E27FC236}">
                <a16:creationId xmlns:a16="http://schemas.microsoft.com/office/drawing/2014/main" id="{335CB4EB-D1A7-4C8F-B3E3-807B6C08CCEA}"/>
              </a:ext>
            </a:extLst>
          </p:cNvPr>
          <p:cNvSpPr txBox="1"/>
          <p:nvPr/>
        </p:nvSpPr>
        <p:spPr>
          <a:xfrm>
            <a:off x="688576" y="983669"/>
            <a:ext cx="7776864" cy="5509200"/>
          </a:xfrm>
          <a:prstGeom prst="rect">
            <a:avLst/>
          </a:prstGeom>
          <a:noFill/>
        </p:spPr>
        <p:txBody>
          <a:bodyPr wrap="square" lIns="91440" tIns="45720" rIns="91440" bIns="45720" rtlCol="0" anchor="t">
            <a:spAutoFit/>
          </a:bodyPr>
          <a:lstStyle/>
          <a:p>
            <a:r>
              <a:rPr lang="nl-NL" sz="1600" b="1" dirty="0">
                <a:solidFill>
                  <a:srgbClr val="F89722"/>
                </a:solidFill>
                <a:latin typeface="Arial"/>
                <a:cs typeface="Arial"/>
              </a:rPr>
              <a:t>4de themabijeenkomst: Woonruimtebemiddeling </a:t>
            </a:r>
            <a:endParaRPr lang="nl-NL" sz="1600" b="1" dirty="0">
              <a:solidFill>
                <a:srgbClr val="F89722"/>
              </a:solidFill>
              <a:latin typeface="Arial"/>
              <a:ea typeface="Calibri"/>
              <a:cs typeface="Arial"/>
            </a:endParaRPr>
          </a:p>
          <a:p>
            <a:pPr marL="285750" indent="-285750">
              <a:buFont typeface="Arial"/>
              <a:buChar char="•"/>
            </a:pPr>
            <a:r>
              <a:rPr lang="nl-NL" sz="1600" dirty="0">
                <a:ea typeface="+mn-lt"/>
                <a:cs typeface="+mn-lt"/>
              </a:rPr>
              <a:t>Vooral het belonen van actief woningzoekenden uit het Amsterdams model wordt als pluspunt gezien. </a:t>
            </a:r>
            <a:endParaRPr lang="nl-NL" dirty="0">
              <a:ea typeface="Calibri" panose="020F0502020204030204"/>
              <a:cs typeface="Calibri" panose="020F0502020204030204"/>
            </a:endParaRPr>
          </a:p>
          <a:p>
            <a:pPr marL="285750" indent="-285750">
              <a:buFont typeface="Arial"/>
              <a:buChar char="•"/>
            </a:pPr>
            <a:r>
              <a:rPr lang="nl-NL" sz="1600" dirty="0">
                <a:ea typeface="+mn-lt"/>
                <a:cs typeface="+mn-lt"/>
              </a:rPr>
              <a:t>ZWW is het enige </a:t>
            </a:r>
            <a:r>
              <a:rPr lang="nl-NL" sz="1600" dirty="0" err="1">
                <a:ea typeface="+mn-lt"/>
                <a:cs typeface="+mn-lt"/>
              </a:rPr>
              <a:t>woonruimteverdeelsysteem</a:t>
            </a:r>
            <a:r>
              <a:rPr lang="nl-NL" sz="1600" dirty="0">
                <a:ea typeface="+mn-lt"/>
                <a:cs typeface="+mn-lt"/>
              </a:rPr>
              <a:t> met een maximale inschrijfduur. Een deel van de groep is best tevreden met ZWW en stelde met name optimalisaties binnen ZWW voor. </a:t>
            </a:r>
            <a:endParaRPr lang="nl-NL" dirty="0">
              <a:ea typeface="Calibri"/>
              <a:cs typeface="Calibri"/>
            </a:endParaRPr>
          </a:p>
          <a:p>
            <a:r>
              <a:rPr lang="nl-NL" sz="1600" dirty="0">
                <a:ea typeface="+mn-lt"/>
                <a:cs typeface="+mn-lt"/>
              </a:rPr>
              <a:t>  De belangrijkste zijn: </a:t>
            </a:r>
            <a:endParaRPr lang="nl-NL" dirty="0">
              <a:ea typeface="Calibri" panose="020F0502020204030204"/>
              <a:cs typeface="Calibri" panose="020F0502020204030204"/>
            </a:endParaRPr>
          </a:p>
          <a:p>
            <a:pPr marL="742950" lvl="1" indent="-285750">
              <a:buFont typeface="Courier New"/>
              <a:buChar char="o"/>
            </a:pPr>
            <a:r>
              <a:rPr lang="nl-NL" sz="1600" dirty="0">
                <a:ea typeface="+mn-lt"/>
                <a:cs typeface="+mn-lt"/>
              </a:rPr>
              <a:t>Men vindt het niet eerlijk dat je na drie jaar weer volledig op nul moet beginnen, beloon een actieve reageerder die na drie jaar nog geen woning heeft gevonden.</a:t>
            </a:r>
            <a:endParaRPr lang="nl-NL" dirty="0">
              <a:ea typeface="Calibri" panose="020F0502020204030204"/>
              <a:cs typeface="Calibri" panose="020F0502020204030204"/>
            </a:endParaRPr>
          </a:p>
          <a:p>
            <a:pPr marL="742950" lvl="1" indent="-285750">
              <a:buFont typeface="Courier New"/>
              <a:buChar char="o"/>
            </a:pPr>
            <a:r>
              <a:rPr lang="nl-NL" sz="1600" dirty="0">
                <a:ea typeface="+mn-lt"/>
                <a:cs typeface="+mn-lt"/>
              </a:rPr>
              <a:t>Volgens ZWW ben je actief als je drie keer per jaar reageert. Dat vindt men niet genoeg. Kijk opnieuw naar de definitie van actief reageren.</a:t>
            </a:r>
            <a:endParaRPr lang="nl-NL" dirty="0">
              <a:ea typeface="+mn-lt"/>
              <a:cs typeface="+mn-lt"/>
            </a:endParaRPr>
          </a:p>
          <a:p>
            <a:pPr marL="742950" lvl="1" indent="-285750">
              <a:buFont typeface="Courier New"/>
              <a:buChar char="o"/>
            </a:pPr>
            <a:r>
              <a:rPr lang="nl-NL" sz="1600" dirty="0">
                <a:ea typeface="+mn-lt"/>
                <a:cs typeface="+mn-lt"/>
              </a:rPr>
              <a:t>Drie jaar maximale inschrijfduur is te kort. Verleng de inschrijfduur, bijvoorbeeld tot vijf jaar.</a:t>
            </a:r>
            <a:endParaRPr lang="nl-NL" dirty="0">
              <a:ea typeface="Calibri" panose="020F0502020204030204"/>
              <a:cs typeface="Calibri" panose="020F0502020204030204"/>
            </a:endParaRPr>
          </a:p>
          <a:p>
            <a:pPr marL="742950" lvl="1" indent="-285750">
              <a:buFont typeface="Courier New"/>
              <a:buChar char="o"/>
            </a:pPr>
            <a:r>
              <a:rPr lang="nl-NL" sz="1600" dirty="0">
                <a:ea typeface="+mn-lt"/>
                <a:cs typeface="+mn-lt"/>
              </a:rPr>
              <a:t>Schep duidelijkheid (verwachtingsmanagement) over voorrangen/ maatwerk</a:t>
            </a:r>
            <a:endParaRPr lang="nl-NL" dirty="0">
              <a:ea typeface="Calibri" panose="020F0502020204030204"/>
              <a:cs typeface="Calibri" panose="020F0502020204030204"/>
            </a:endParaRPr>
          </a:p>
          <a:p>
            <a:pPr marL="742950" lvl="1" indent="-285750">
              <a:buFont typeface="Courier New"/>
              <a:buChar char="o"/>
            </a:pPr>
            <a:r>
              <a:rPr lang="nl-NL" sz="1600" dirty="0">
                <a:ea typeface="+mn-lt"/>
                <a:cs typeface="+mn-lt"/>
              </a:rPr>
              <a:t>Voer met iedere nieuwe huurder een intake gesprek. Dat is voor huurder en verhuurder een goede kennismaking.</a:t>
            </a:r>
            <a:endParaRPr lang="nl-NL" dirty="0">
              <a:ea typeface="+mn-lt"/>
              <a:cs typeface="+mn-lt"/>
            </a:endParaRPr>
          </a:p>
          <a:p>
            <a:pPr marL="742950" lvl="1" indent="-285750">
              <a:buFont typeface="Courier New"/>
              <a:buChar char="o"/>
            </a:pPr>
            <a:r>
              <a:rPr lang="nl-NL" sz="1600" dirty="0">
                <a:ea typeface="+mn-lt"/>
                <a:cs typeface="+mn-lt"/>
              </a:rPr>
              <a:t>Wens en wacht is een goede aanvulling op het bestaande systeem.</a:t>
            </a:r>
            <a:endParaRPr lang="nl-NL" dirty="0">
              <a:ea typeface="Calibri"/>
              <a:cs typeface="Calibri"/>
            </a:endParaRPr>
          </a:p>
          <a:p>
            <a:pPr marL="285750" indent="-285750">
              <a:buFont typeface="Arial" panose="020B0604020202020204" pitchFamily="34" charset="0"/>
              <a:buChar char="•"/>
            </a:pPr>
            <a:endParaRPr lang="nl-NL" sz="1600" dirty="0">
              <a:latin typeface="Calibri"/>
              <a:ea typeface="Calibri"/>
              <a:cs typeface="Calibri"/>
            </a:endParaRPr>
          </a:p>
          <a:p>
            <a:r>
              <a:rPr lang="nl-NL" sz="1600" b="1" dirty="0">
                <a:solidFill>
                  <a:srgbClr val="F89722"/>
                </a:solidFill>
                <a:latin typeface="Arial" panose="020B0604020202020204" pitchFamily="34" charset="0"/>
                <a:ea typeface="Calibri" panose="020F0502020204030204" pitchFamily="34" charset="0"/>
                <a:cs typeface="Arial" panose="020B0604020202020204" pitchFamily="34" charset="0"/>
              </a:rPr>
              <a:t>Wat doet Woongoed ermee?</a:t>
            </a:r>
          </a:p>
          <a:p>
            <a:r>
              <a:rPr lang="nl-NL" sz="1600" dirty="0">
                <a:latin typeface="Calibri" panose="020F0502020204030204" pitchFamily="34" charset="0"/>
                <a:ea typeface="Calibri" panose="020F0502020204030204" pitchFamily="34" charset="0"/>
                <a:cs typeface="Calibri" panose="020F0502020204030204" pitchFamily="34" charset="0"/>
              </a:rPr>
              <a:t>We brachten de adviezen in </a:t>
            </a:r>
            <a:r>
              <a:rPr lang="nl-NL" sz="1600" dirty="0" err="1">
                <a:latin typeface="Calibri" panose="020F0502020204030204" pitchFamily="34" charset="0"/>
                <a:ea typeface="Calibri" panose="020F0502020204030204" pitchFamily="34" charset="0"/>
                <a:cs typeface="Calibri" panose="020F0502020204030204" pitchFamily="34" charset="0"/>
              </a:rPr>
              <a:t>in</a:t>
            </a:r>
            <a:r>
              <a:rPr lang="nl-NL" sz="1600" dirty="0">
                <a:latin typeface="Calibri" panose="020F0502020204030204" pitchFamily="34" charset="0"/>
                <a:ea typeface="Calibri" panose="020F0502020204030204" pitchFamily="34" charset="0"/>
                <a:cs typeface="Calibri" panose="020F0502020204030204" pitchFamily="34" charset="0"/>
              </a:rPr>
              <a:t> het ZWW-corporatie- overleg. Er komt participatie met de huurdersvertegenwoordiging van alle bij ZWW aangesloten corporaties om het </a:t>
            </a:r>
            <a:r>
              <a:rPr lang="nl-NL" sz="1600" dirty="0" err="1">
                <a:latin typeface="Calibri" panose="020F0502020204030204" pitchFamily="34" charset="0"/>
                <a:ea typeface="Calibri" panose="020F0502020204030204" pitchFamily="34" charset="0"/>
                <a:cs typeface="Calibri" panose="020F0502020204030204" pitchFamily="34" charset="0"/>
              </a:rPr>
              <a:t>woonruimteverdeelsysteem</a:t>
            </a:r>
            <a:r>
              <a:rPr lang="nl-NL" sz="1600" dirty="0">
                <a:latin typeface="Calibri" panose="020F0502020204030204" pitchFamily="34" charset="0"/>
                <a:ea typeface="Calibri" panose="020F0502020204030204" pitchFamily="34" charset="0"/>
                <a:cs typeface="Calibri" panose="020F0502020204030204" pitchFamily="34" charset="0"/>
              </a:rPr>
              <a:t> te bespreken.  </a:t>
            </a:r>
          </a:p>
        </p:txBody>
      </p:sp>
    </p:spTree>
    <p:extLst>
      <p:ext uri="{BB962C8B-B14F-4D97-AF65-F5344CB8AC3E}">
        <p14:creationId xmlns:p14="http://schemas.microsoft.com/office/powerpoint/2010/main" val="40599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F3C3B-6296-E3F0-E2A1-399E258D292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EB6DFEB-FAC5-1799-08E3-EA3FDC3238BE}"/>
              </a:ext>
            </a:extLst>
          </p:cNvPr>
          <p:cNvSpPr txBox="1"/>
          <p:nvPr/>
        </p:nvSpPr>
        <p:spPr>
          <a:xfrm>
            <a:off x="683568" y="980728"/>
            <a:ext cx="7704856" cy="646331"/>
          </a:xfrm>
          <a:prstGeom prst="rect">
            <a:avLst/>
          </a:prstGeom>
          <a:noFill/>
        </p:spPr>
        <p:txBody>
          <a:bodyPr wrap="square" rtlCol="0">
            <a:spAutoFit/>
          </a:bodyPr>
          <a:lstStyle/>
          <a:p>
            <a:endParaRPr lang="nl-NL" spc="150">
              <a:latin typeface="Arial" pitchFamily="34" charset="0"/>
              <a:cs typeface="Arial" pitchFamily="34" charset="0"/>
            </a:endParaRPr>
          </a:p>
          <a:p>
            <a:r>
              <a:rPr lang="nl-NL" spc="150">
                <a:latin typeface="Arial" pitchFamily="34" charset="0"/>
                <a:cs typeface="Arial" pitchFamily="34" charset="0"/>
              </a:rPr>
              <a:t> </a:t>
            </a:r>
          </a:p>
        </p:txBody>
      </p:sp>
      <p:graphicFrame>
        <p:nvGraphicFramePr>
          <p:cNvPr id="4" name="Table 3">
            <a:extLst>
              <a:ext uri="{FF2B5EF4-FFF2-40B4-BE49-F238E27FC236}">
                <a16:creationId xmlns:a16="http://schemas.microsoft.com/office/drawing/2014/main" id="{AE65BD97-9F2D-D88A-A341-121ADBA00EF8}"/>
              </a:ext>
            </a:extLst>
          </p:cNvPr>
          <p:cNvGraphicFramePr>
            <a:graphicFrameLocks noGrp="1"/>
          </p:cNvGraphicFramePr>
          <p:nvPr>
            <p:extLst>
              <p:ext uri="{D42A27DB-BD31-4B8C-83A1-F6EECF244321}">
                <p14:modId xmlns:p14="http://schemas.microsoft.com/office/powerpoint/2010/main" val="888609640"/>
              </p:ext>
            </p:extLst>
          </p:nvPr>
        </p:nvGraphicFramePr>
        <p:xfrm>
          <a:off x="1" y="809073"/>
          <a:ext cx="9143999" cy="6293444"/>
        </p:xfrm>
        <a:graphic>
          <a:graphicData uri="http://schemas.openxmlformats.org/drawingml/2006/table">
            <a:tbl>
              <a:tblPr firstRow="1" bandRow="1">
                <a:tableStyleId>{5C22544A-7EE6-4342-B048-85BDC9FD1C3A}</a:tableStyleId>
              </a:tblPr>
              <a:tblGrid>
                <a:gridCol w="4465680">
                  <a:extLst>
                    <a:ext uri="{9D8B030D-6E8A-4147-A177-3AD203B41FA5}">
                      <a16:colId xmlns:a16="http://schemas.microsoft.com/office/drawing/2014/main" val="783144139"/>
                    </a:ext>
                  </a:extLst>
                </a:gridCol>
                <a:gridCol w="4678319">
                  <a:extLst>
                    <a:ext uri="{9D8B030D-6E8A-4147-A177-3AD203B41FA5}">
                      <a16:colId xmlns:a16="http://schemas.microsoft.com/office/drawing/2014/main" val="4081781000"/>
                    </a:ext>
                  </a:extLst>
                </a:gridCol>
              </a:tblGrid>
              <a:tr h="573517">
                <a:tc>
                  <a:txBody>
                    <a:bodyPr/>
                    <a:lstStyle/>
                    <a:p>
                      <a:r>
                        <a:rPr lang="en-US" sz="1600" dirty="0"/>
                        <a:t>Advies HPWM - </a:t>
                      </a:r>
                      <a:r>
                        <a:rPr lang="en-US" sz="1600" dirty="0" err="1"/>
                        <a:t>RvA</a:t>
                      </a:r>
                      <a:endParaRPr lang="en-US" sz="1600" dirty="0"/>
                    </a:p>
                  </a:txBody>
                  <a:tcPr/>
                </a:tc>
                <a:tc>
                  <a:txBody>
                    <a:bodyPr/>
                    <a:lstStyle/>
                    <a:p>
                      <a:r>
                        <a:rPr lang="en-US" sz="1600" dirty="0" err="1"/>
                        <a:t>Reactie</a:t>
                      </a:r>
                      <a:r>
                        <a:rPr lang="en-US" sz="1600" dirty="0"/>
                        <a:t> </a:t>
                      </a:r>
                      <a:r>
                        <a:rPr lang="en-US" sz="1600" dirty="0" err="1"/>
                        <a:t>Woongoed</a:t>
                      </a:r>
                      <a:endParaRPr lang="en-US" sz="1600" dirty="0"/>
                    </a:p>
                  </a:txBody>
                  <a:tcPr/>
                </a:tc>
                <a:extLst>
                  <a:ext uri="{0D108BD9-81ED-4DB2-BD59-A6C34878D82A}">
                    <a16:rowId xmlns:a16="http://schemas.microsoft.com/office/drawing/2014/main" val="3763915342"/>
                  </a:ext>
                </a:extLst>
              </a:tr>
              <a:tr h="234482">
                <a:tc>
                  <a:txBody>
                    <a:bodyPr/>
                    <a:lstStyle/>
                    <a:p>
                      <a:pPr lvl="0" algn="l">
                        <a:lnSpc>
                          <a:spcPct val="100000"/>
                        </a:lnSpc>
                        <a:spcBef>
                          <a:spcPts val="0"/>
                        </a:spcBef>
                        <a:spcAft>
                          <a:spcPts val="0"/>
                        </a:spcAft>
                        <a:buNone/>
                      </a:pPr>
                      <a:r>
                        <a:rPr lang="nl-NL" sz="1100" b="1" i="0" u="none" strike="noStrike" noProof="0" dirty="0">
                          <a:solidFill>
                            <a:srgbClr val="000000"/>
                          </a:solidFill>
                          <a:latin typeface="Calibri"/>
                        </a:rPr>
                        <a:t>Leef je in </a:t>
                      </a:r>
                      <a:r>
                        <a:rPr lang="nl-NL" sz="1100" b="1" i="0" u="none" strike="noStrike" noProof="0" dirty="0" err="1">
                          <a:solidFill>
                            <a:srgbClr val="000000"/>
                          </a:solidFill>
                          <a:latin typeface="Calibri"/>
                        </a:rPr>
                        <a:t>in</a:t>
                      </a:r>
                      <a:r>
                        <a:rPr lang="nl-NL" sz="1100" b="1" i="0" u="none" strike="noStrike" noProof="0" dirty="0">
                          <a:solidFill>
                            <a:srgbClr val="000000"/>
                          </a:solidFill>
                          <a:latin typeface="Calibri"/>
                        </a:rPr>
                        <a:t> de situatie van de klant</a:t>
                      </a:r>
                      <a:endParaRPr lang="en-US" sz="1100" b="0" i="0" u="none" strike="noStrike" noProof="0" dirty="0">
                        <a:solidFill>
                          <a:srgbClr val="000000"/>
                        </a:solidFill>
                        <a:latin typeface="Calibri"/>
                      </a:endParaRPr>
                    </a:p>
                  </a:txBody>
                  <a:tcPr/>
                </a:tc>
                <a:tc>
                  <a:txBody>
                    <a:bodyPr/>
                    <a:lstStyle/>
                    <a:p>
                      <a:endParaRPr lang="en-US" sz="1100" dirty="0"/>
                    </a:p>
                  </a:txBody>
                  <a:tcPr/>
                </a:tc>
                <a:extLst>
                  <a:ext uri="{0D108BD9-81ED-4DB2-BD59-A6C34878D82A}">
                    <a16:rowId xmlns:a16="http://schemas.microsoft.com/office/drawing/2014/main" val="4161466515"/>
                  </a:ext>
                </a:extLst>
              </a:tr>
              <a:tr h="268483">
                <a:tc>
                  <a:txBody>
                    <a:bodyPr/>
                    <a:lstStyle/>
                    <a:p>
                      <a:pPr marL="0" marR="0" lvl="0" indent="0" algn="l">
                        <a:lnSpc>
                          <a:spcPct val="100000"/>
                        </a:lnSpc>
                        <a:spcBef>
                          <a:spcPts val="0"/>
                        </a:spcBef>
                        <a:spcAft>
                          <a:spcPts val="0"/>
                        </a:spcAft>
                        <a:buClr>
                          <a:srgbClr val="000000"/>
                        </a:buClr>
                        <a:buFont typeface="Arial,Sans-Serif"/>
                        <a:buNone/>
                      </a:pPr>
                      <a:r>
                        <a:rPr lang="nl-NL" sz="1100" b="0" i="0" u="none" strike="noStrike" noProof="0" dirty="0">
                          <a:solidFill>
                            <a:srgbClr val="000000"/>
                          </a:solidFill>
                          <a:latin typeface="Calibri"/>
                        </a:rPr>
                        <a:t>Telefonische bereikbaarheid te verlengen tot 13 uur </a:t>
                      </a:r>
                    </a:p>
                  </a:txBody>
                  <a:tcPr/>
                </a:tc>
                <a:tc>
                  <a:txBody>
                    <a:bodyPr/>
                    <a:lstStyle/>
                    <a:p>
                      <a:pPr lvl="0" algn="l">
                        <a:lnSpc>
                          <a:spcPct val="100000"/>
                        </a:lnSpc>
                        <a:spcBef>
                          <a:spcPts val="0"/>
                        </a:spcBef>
                        <a:spcAft>
                          <a:spcPts val="0"/>
                        </a:spcAft>
                        <a:buNone/>
                      </a:pPr>
                      <a:r>
                        <a:rPr lang="nl-NL" sz="1100" b="0" i="0" u="none" strike="noStrike" noProof="0" dirty="0">
                          <a:solidFill>
                            <a:srgbClr val="000000"/>
                          </a:solidFill>
                          <a:latin typeface="Calibri"/>
                        </a:rPr>
                        <a:t>Mensen kunnen (per mail) een verzoek indienen om telefonisch (tot 16:30) terug gebeld te worden. </a:t>
                      </a:r>
                      <a:endParaRPr lang="en-US" sz="1100" b="0" i="0" u="none" strike="noStrike" noProof="0" dirty="0">
                        <a:solidFill>
                          <a:srgbClr val="000000"/>
                        </a:solidFill>
                        <a:latin typeface="Calibri"/>
                      </a:endParaRPr>
                    </a:p>
                  </a:txBody>
                  <a:tcPr/>
                </a:tc>
                <a:extLst>
                  <a:ext uri="{0D108BD9-81ED-4DB2-BD59-A6C34878D82A}">
                    <a16:rowId xmlns:a16="http://schemas.microsoft.com/office/drawing/2014/main" val="429605722"/>
                  </a:ext>
                </a:extLst>
              </a:tr>
              <a:tr h="381032">
                <a:tc>
                  <a:txBody>
                    <a:bodyPr/>
                    <a:lstStyle/>
                    <a:p>
                      <a:pPr marL="0" marR="0" lvl="0" indent="0" algn="l">
                        <a:lnSpc>
                          <a:spcPct val="100000"/>
                        </a:lnSpc>
                        <a:spcBef>
                          <a:spcPts val="0"/>
                        </a:spcBef>
                        <a:spcAft>
                          <a:spcPts val="0"/>
                        </a:spcAft>
                        <a:buClr>
                          <a:srgbClr val="000000"/>
                        </a:buClr>
                        <a:buFont typeface="Arial,Sans-Serif"/>
                        <a:buNone/>
                      </a:pPr>
                      <a:r>
                        <a:rPr lang="nl-NL" sz="1100" b="0" i="0" u="none" strike="noStrike" noProof="0" dirty="0">
                          <a:solidFill>
                            <a:srgbClr val="000000"/>
                          </a:solidFill>
                          <a:latin typeface="Calibri"/>
                        </a:rPr>
                        <a:t>Luister goed en vat samen voordat je doorvraagt. Wees vriendelijk en begripvol en leef je in </a:t>
                      </a:r>
                      <a:r>
                        <a:rPr lang="nl-NL" sz="1100" b="0" i="0" u="none" strike="noStrike" noProof="0" dirty="0" err="1">
                          <a:solidFill>
                            <a:srgbClr val="000000"/>
                          </a:solidFill>
                          <a:latin typeface="Calibri"/>
                        </a:rPr>
                        <a:t>in</a:t>
                      </a:r>
                      <a:r>
                        <a:rPr lang="nl-NL" sz="1100" b="0" i="0" u="none" strike="noStrike" noProof="0" dirty="0">
                          <a:solidFill>
                            <a:srgbClr val="000000"/>
                          </a:solidFill>
                          <a:latin typeface="Calibri"/>
                        </a:rPr>
                        <a:t> de situatie van de huurder.</a:t>
                      </a:r>
                    </a:p>
                  </a:txBody>
                  <a:tcPr/>
                </a:tc>
                <a:tc>
                  <a:txBody>
                    <a:bodyPr/>
                    <a:lstStyle/>
                    <a:p>
                      <a:pPr lvl="0" algn="l">
                        <a:lnSpc>
                          <a:spcPct val="100000"/>
                        </a:lnSpc>
                        <a:spcBef>
                          <a:spcPts val="0"/>
                        </a:spcBef>
                        <a:spcAft>
                          <a:spcPts val="0"/>
                        </a:spcAft>
                        <a:buNone/>
                      </a:pPr>
                      <a:r>
                        <a:rPr lang="nl-NL" sz="1100" b="0" i="0" u="none" strike="noStrike" noProof="0" dirty="0">
                          <a:solidFill>
                            <a:srgbClr val="000000"/>
                          </a:solidFill>
                          <a:latin typeface="Calibri"/>
                        </a:rPr>
                        <a:t>Zit in de werkinstructie en wordt gewaarborgd met kwaliteitsmetingen en feedbackgesprekken. Het is een continue ontwikkeling</a:t>
                      </a:r>
                      <a:endParaRPr lang="en-US" sz="1100" b="0" i="0" u="none" strike="noStrike" noProof="0" dirty="0">
                        <a:solidFill>
                          <a:srgbClr val="000000"/>
                        </a:solidFill>
                        <a:latin typeface="Calibri"/>
                      </a:endParaRPr>
                    </a:p>
                  </a:txBody>
                  <a:tcPr/>
                </a:tc>
                <a:extLst>
                  <a:ext uri="{0D108BD9-81ED-4DB2-BD59-A6C34878D82A}">
                    <a16:rowId xmlns:a16="http://schemas.microsoft.com/office/drawing/2014/main" val="3811453847"/>
                  </a:ext>
                </a:extLst>
              </a:tr>
              <a:tr h="381032">
                <a:tc>
                  <a:txBody>
                    <a:bodyPr/>
                    <a:lstStyle/>
                    <a:p>
                      <a:pPr marL="0" marR="0" lvl="0" indent="0" algn="l">
                        <a:lnSpc>
                          <a:spcPct val="100000"/>
                        </a:lnSpc>
                        <a:spcBef>
                          <a:spcPts val="0"/>
                        </a:spcBef>
                        <a:spcAft>
                          <a:spcPts val="0"/>
                        </a:spcAft>
                        <a:buClr>
                          <a:srgbClr val="000000"/>
                        </a:buClr>
                        <a:buFont typeface="Arial,Sans-Serif"/>
                        <a:buNone/>
                      </a:pPr>
                      <a:r>
                        <a:rPr lang="nl-NL" sz="1100" b="0" i="0" u="none" strike="noStrike" noProof="0" dirty="0">
                          <a:solidFill>
                            <a:srgbClr val="000000"/>
                          </a:solidFill>
                          <a:latin typeface="Calibri"/>
                        </a:rPr>
                        <a:t>Verwachtingsmanagement: Het moet voor de huurder duidelijk zijn wat de basiskwaliteit is. </a:t>
                      </a:r>
                    </a:p>
                  </a:txBody>
                  <a:tcPr/>
                </a:tc>
                <a:tc>
                  <a:txBody>
                    <a:bodyPr/>
                    <a:lstStyle/>
                    <a:p>
                      <a:pPr lvl="0" algn="l">
                        <a:lnSpc>
                          <a:spcPct val="100000"/>
                        </a:lnSpc>
                        <a:spcBef>
                          <a:spcPts val="0"/>
                        </a:spcBef>
                        <a:spcAft>
                          <a:spcPts val="0"/>
                        </a:spcAft>
                        <a:buNone/>
                      </a:pPr>
                      <a:r>
                        <a:rPr lang="nl-NL" sz="1100" dirty="0">
                          <a:ea typeface="+mn-lt"/>
                          <a:cs typeface="+mn-lt"/>
                        </a:rPr>
                        <a:t>We gaan opnieuw kijken naar de informatievoorziening bij mutatie.</a:t>
                      </a:r>
                    </a:p>
                  </a:txBody>
                  <a:tcPr/>
                </a:tc>
                <a:extLst>
                  <a:ext uri="{0D108BD9-81ED-4DB2-BD59-A6C34878D82A}">
                    <a16:rowId xmlns:a16="http://schemas.microsoft.com/office/drawing/2014/main" val="4129019635"/>
                  </a:ext>
                </a:extLst>
              </a:tr>
              <a:tr h="381032">
                <a:tc>
                  <a:txBody>
                    <a:bodyPr/>
                    <a:lstStyle/>
                    <a:p>
                      <a:pPr marL="0" marR="0" lvl="0" indent="0" algn="l">
                        <a:lnSpc>
                          <a:spcPct val="100000"/>
                        </a:lnSpc>
                        <a:spcBef>
                          <a:spcPts val="0"/>
                        </a:spcBef>
                        <a:spcAft>
                          <a:spcPts val="0"/>
                        </a:spcAft>
                        <a:buClr>
                          <a:srgbClr val="000000"/>
                        </a:buClr>
                        <a:buFont typeface="Arial,Sans-Serif"/>
                        <a:buNone/>
                      </a:pPr>
                      <a:r>
                        <a:rPr lang="nl-NL" sz="1100" b="0" i="0" u="none" strike="noStrike" noProof="0" dirty="0">
                          <a:solidFill>
                            <a:srgbClr val="000000"/>
                          </a:solidFill>
                          <a:latin typeface="Calibri"/>
                        </a:rPr>
                        <a:t>Biedt huurders aan mee te gaan met woningbezichtiging, afhankelijk van de behoefte.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We nemen het advies mee onze overwegingen bij het herontwerp van het mutatieproces.</a:t>
                      </a:r>
                      <a:endParaRPr lang="en-US" sz="1100" dirty="0"/>
                    </a:p>
                  </a:txBody>
                  <a:tcPr/>
                </a:tc>
                <a:extLst>
                  <a:ext uri="{0D108BD9-81ED-4DB2-BD59-A6C34878D82A}">
                    <a16:rowId xmlns:a16="http://schemas.microsoft.com/office/drawing/2014/main" val="3777176459"/>
                  </a:ext>
                </a:extLst>
              </a:tr>
              <a:tr h="234482">
                <a:tc>
                  <a:txBody>
                    <a:bodyPr/>
                    <a:lstStyle/>
                    <a:p>
                      <a:pPr lvl="0" algn="l">
                        <a:lnSpc>
                          <a:spcPct val="100000"/>
                        </a:lnSpc>
                        <a:spcBef>
                          <a:spcPts val="0"/>
                        </a:spcBef>
                        <a:spcAft>
                          <a:spcPts val="0"/>
                        </a:spcAft>
                        <a:buNone/>
                      </a:pPr>
                      <a:r>
                        <a:rPr lang="nl-NL" sz="1100" b="1" i="0" u="none" strike="noStrike" noProof="0" dirty="0">
                          <a:solidFill>
                            <a:srgbClr val="000000"/>
                          </a:solidFill>
                          <a:latin typeface="Calibri"/>
                        </a:rPr>
                        <a:t>Heb voldoende kennis over de situatie en het product</a:t>
                      </a:r>
                      <a:endParaRPr lang="en-US" sz="1100" b="0" i="0" u="none" strike="noStrike" noProof="0" dirty="0">
                        <a:solidFill>
                          <a:srgbClr val="000000"/>
                        </a:solidFill>
                        <a:latin typeface="Calibri"/>
                      </a:endParaRPr>
                    </a:p>
                  </a:txBody>
                  <a:tcPr/>
                </a:tc>
                <a:tc>
                  <a:txBody>
                    <a:bodyPr/>
                    <a:lstStyle/>
                    <a:p>
                      <a:endParaRPr lang="en-US" sz="1100" dirty="0"/>
                    </a:p>
                  </a:txBody>
                  <a:tcPr/>
                </a:tc>
                <a:extLst>
                  <a:ext uri="{0D108BD9-81ED-4DB2-BD59-A6C34878D82A}">
                    <a16:rowId xmlns:a16="http://schemas.microsoft.com/office/drawing/2014/main" val="3834652877"/>
                  </a:ext>
                </a:extLst>
              </a:tr>
              <a:tr h="381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i="0" u="none" strike="noStrike" noProof="0" dirty="0">
                          <a:solidFill>
                            <a:srgbClr val="000000"/>
                          </a:solidFill>
                          <a:latin typeface="+mn-lt"/>
                        </a:rPr>
                        <a:t>Zorg dat de medewerker van Woongoed toegang heeft tot het klantvolgsysteem van Joziasse.</a:t>
                      </a:r>
                    </a:p>
                  </a:txBody>
                  <a:tcPr/>
                </a:tc>
                <a:tc>
                  <a:txBody>
                    <a:bodyPr/>
                    <a:lstStyle/>
                    <a:p>
                      <a:pPr lvl="0" algn="l">
                        <a:lnSpc>
                          <a:spcPct val="100000"/>
                        </a:lnSpc>
                        <a:spcBef>
                          <a:spcPts val="0"/>
                        </a:spcBef>
                        <a:spcAft>
                          <a:spcPts val="0"/>
                        </a:spcAft>
                        <a:buNone/>
                      </a:pPr>
                      <a:r>
                        <a:rPr lang="nl-NL" sz="1100" b="0" i="0" u="none" strike="noStrike" noProof="0" dirty="0">
                          <a:solidFill>
                            <a:srgbClr val="000000"/>
                          </a:solidFill>
                          <a:latin typeface="Calibri"/>
                        </a:rPr>
                        <a:t>We startten een proef. Een medewerker Klant en Wonen heeft toegang tot het klantvolgsysteem van Joziasse. </a:t>
                      </a:r>
                    </a:p>
                    <a:p>
                      <a:pPr lvl="0">
                        <a:buNone/>
                      </a:pPr>
                      <a:endParaRPr lang="en-US" sz="1100" dirty="0"/>
                    </a:p>
                  </a:txBody>
                  <a:tcPr/>
                </a:tc>
                <a:extLst>
                  <a:ext uri="{0D108BD9-81ED-4DB2-BD59-A6C34878D82A}">
                    <a16:rowId xmlns:a16="http://schemas.microsoft.com/office/drawing/2014/main" val="2278998967"/>
                  </a:ext>
                </a:extLst>
              </a:tr>
              <a:tr h="674134">
                <a:tc>
                  <a:txBody>
                    <a:bodyPr/>
                    <a:lstStyle/>
                    <a:p>
                      <a:pPr lvl="0">
                        <a:buNone/>
                      </a:pPr>
                      <a:r>
                        <a:rPr lang="nl-NL" sz="1100" b="0" i="0" u="none" strike="noStrike" noProof="0" dirty="0">
                          <a:solidFill>
                            <a:srgbClr val="000000"/>
                          </a:solidFill>
                          <a:latin typeface="+mn-lt"/>
                        </a:rPr>
                        <a:t>Geef een brochure met informatie en foto’s over de woning, net als je bij een koophuis. In deze brochure staat onder andere informatie over de huurprijs, plattegronden, foto’s van het aanzicht, de binnenkant van de woning en simpel uitleg over wat de basiskwaliteit is. </a:t>
                      </a:r>
                      <a:endParaRPr lang="en-US" sz="1100" dirty="0"/>
                    </a:p>
                  </a:txBody>
                  <a:tcPr/>
                </a:tc>
                <a:tc>
                  <a:txBody>
                    <a:bodyPr/>
                    <a:lstStyle/>
                    <a:p>
                      <a:pPr lvl="0" algn="l">
                        <a:lnSpc>
                          <a:spcPct val="100000"/>
                        </a:lnSpc>
                        <a:spcBef>
                          <a:spcPts val="0"/>
                        </a:spcBef>
                        <a:spcAft>
                          <a:spcPts val="0"/>
                        </a:spcAft>
                        <a:buNone/>
                      </a:pPr>
                      <a:r>
                        <a:rPr lang="nl-NL" sz="1100" b="0" i="0" u="none" strike="noStrike" noProof="0">
                          <a:solidFill>
                            <a:srgbClr val="000000"/>
                          </a:solidFill>
                          <a:latin typeface="Calibri"/>
                        </a:rPr>
                        <a:t>We gaan opnieuw kijken naar de informatievoorziening bij mutatie.</a:t>
                      </a:r>
                    </a:p>
                    <a:p>
                      <a:pPr marL="0" marR="0" lvl="0" indent="0" algn="l">
                        <a:lnSpc>
                          <a:spcPct val="100000"/>
                        </a:lnSpc>
                        <a:spcBef>
                          <a:spcPts val="0"/>
                        </a:spcBef>
                        <a:spcAft>
                          <a:spcPts val="0"/>
                        </a:spcAft>
                        <a:buClrTx/>
                        <a:buSzTx/>
                        <a:buFontTx/>
                        <a:buNone/>
                      </a:pPr>
                      <a:endParaRPr lang="nl-NL" sz="1100" dirty="0">
                        <a:ea typeface="+mn-lt"/>
                        <a:cs typeface="+mn-lt"/>
                      </a:endParaRPr>
                    </a:p>
                  </a:txBody>
                  <a:tcPr/>
                </a:tc>
                <a:extLst>
                  <a:ext uri="{0D108BD9-81ED-4DB2-BD59-A6C34878D82A}">
                    <a16:rowId xmlns:a16="http://schemas.microsoft.com/office/drawing/2014/main" val="2128988209"/>
                  </a:ext>
                </a:extLst>
              </a:tr>
              <a:tr h="527583">
                <a:tc>
                  <a:txBody>
                    <a:bodyPr/>
                    <a:lstStyle/>
                    <a:p>
                      <a:pPr marL="0" indent="0">
                        <a:buFont typeface="Arial" panose="020B0604020202020204" pitchFamily="34" charset="0"/>
                        <a:buNone/>
                      </a:pPr>
                      <a:r>
                        <a:rPr lang="nl-NL" sz="1100" dirty="0">
                          <a:ea typeface="+mn-lt"/>
                          <a:cs typeface="+mn-lt"/>
                        </a:rPr>
                        <a:t>Zorg dat de baliemedewerker de tijd heeft/neemt om de informatie uit de brochure tot zich te nemen zodat ze basiskennis heeft over de woning.</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100" dirty="0">
                          <a:ea typeface="+mn-lt"/>
                          <a:cs typeface="+mn-lt"/>
                        </a:rPr>
                        <a:t>Los van de brochure, doen we aan kennisontwikkeling en </a:t>
                      </a:r>
                      <a:r>
                        <a:rPr lang="nl-NL" sz="1100" dirty="0" err="1">
                          <a:ea typeface="+mn-lt"/>
                          <a:cs typeface="+mn-lt"/>
                        </a:rPr>
                        <a:t>hospitality</a:t>
                      </a:r>
                      <a:r>
                        <a:rPr lang="nl-NL" sz="1100" dirty="0">
                          <a:ea typeface="+mn-lt"/>
                          <a:cs typeface="+mn-lt"/>
                        </a:rPr>
                        <a:t> van de baliemedewerkers. Basiskennis van de woning is hier onderdeel van. </a:t>
                      </a:r>
                    </a:p>
                    <a:p>
                      <a:endParaRPr lang="en-US" sz="1100" dirty="0"/>
                    </a:p>
                  </a:txBody>
                  <a:tcPr/>
                </a:tc>
                <a:extLst>
                  <a:ext uri="{0D108BD9-81ED-4DB2-BD59-A6C34878D82A}">
                    <a16:rowId xmlns:a16="http://schemas.microsoft.com/office/drawing/2014/main" val="416359674"/>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1" dirty="0">
                          <a:ea typeface="+mn-lt"/>
                          <a:cs typeface="+mn-lt"/>
                        </a:rPr>
                        <a:t>Vertoon het juiste gedrag</a:t>
                      </a:r>
                    </a:p>
                  </a:txBody>
                  <a:tcPr/>
                </a:tc>
                <a:tc>
                  <a:txBody>
                    <a:bodyPr/>
                    <a:lstStyle/>
                    <a:p>
                      <a:endParaRPr lang="en-US" sz="1100" dirty="0"/>
                    </a:p>
                  </a:txBody>
                  <a:tcPr/>
                </a:tc>
                <a:extLst>
                  <a:ext uri="{0D108BD9-81ED-4DB2-BD59-A6C34878D82A}">
                    <a16:rowId xmlns:a16="http://schemas.microsoft.com/office/drawing/2014/main" val="3340641849"/>
                  </a:ext>
                </a:extLst>
              </a:tr>
              <a:tr h="24826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ea typeface="+mn-lt"/>
                          <a:cs typeface="+mn-lt"/>
                        </a:rPr>
                        <a:t>Blijf als Woongoed in je rol, betrek andere partijen. </a:t>
                      </a:r>
                    </a:p>
                  </a:txBody>
                  <a:tcPr/>
                </a:tc>
                <a:tc>
                  <a:txBody>
                    <a:bodyPr/>
                    <a:lstStyle/>
                    <a:p>
                      <a:r>
                        <a:rPr lang="en-US" sz="1100" dirty="0"/>
                        <a:t>Dit </a:t>
                      </a:r>
                      <a:r>
                        <a:rPr lang="en-US" sz="1100" dirty="0" err="1"/>
                        <a:t>doen</a:t>
                      </a:r>
                      <a:r>
                        <a:rPr lang="en-US" sz="1100" dirty="0"/>
                        <a:t> we. Het is </a:t>
                      </a:r>
                      <a:r>
                        <a:rPr lang="en-US" sz="1100" dirty="0" err="1"/>
                        <a:t>een</a:t>
                      </a:r>
                      <a:r>
                        <a:rPr lang="en-US" sz="1100" dirty="0"/>
                        <a:t> continue </a:t>
                      </a:r>
                      <a:r>
                        <a:rPr lang="en-US" sz="1100" dirty="0" err="1"/>
                        <a:t>aandachtspunt</a:t>
                      </a:r>
                      <a:r>
                        <a:rPr lang="en-US" sz="1100" dirty="0"/>
                        <a:t>. We </a:t>
                      </a:r>
                      <a:r>
                        <a:rPr lang="en-US" sz="1100" dirty="0" err="1"/>
                        <a:t>streven</a:t>
                      </a:r>
                      <a:r>
                        <a:rPr lang="en-US" sz="1100" dirty="0"/>
                        <a:t> </a:t>
                      </a:r>
                      <a:r>
                        <a:rPr lang="en-US" sz="1100" dirty="0" err="1"/>
                        <a:t>altijd</a:t>
                      </a:r>
                      <a:r>
                        <a:rPr lang="en-US" sz="1100" dirty="0"/>
                        <a:t> </a:t>
                      </a:r>
                      <a:r>
                        <a:rPr lang="en-US" sz="1100" dirty="0" err="1"/>
                        <a:t>naar</a:t>
                      </a:r>
                      <a:r>
                        <a:rPr lang="en-US" sz="1100" dirty="0"/>
                        <a:t> </a:t>
                      </a:r>
                      <a:r>
                        <a:rPr lang="en-US" sz="1100" dirty="0" err="1"/>
                        <a:t>een</a:t>
                      </a:r>
                      <a:r>
                        <a:rPr lang="en-US" sz="1100" dirty="0"/>
                        <a:t> </a:t>
                      </a:r>
                      <a:r>
                        <a:rPr lang="en-US" sz="1100" dirty="0" err="1"/>
                        <a:t>optimale</a:t>
                      </a:r>
                      <a:r>
                        <a:rPr lang="en-US" sz="1100" dirty="0"/>
                        <a:t> </a:t>
                      </a:r>
                      <a:r>
                        <a:rPr lang="en-US" sz="1100" dirty="0" err="1"/>
                        <a:t>samenwerking</a:t>
                      </a:r>
                      <a:r>
                        <a:rPr lang="en-US" sz="1100" dirty="0"/>
                        <a:t> met </a:t>
                      </a:r>
                      <a:r>
                        <a:rPr lang="en-US" sz="1100" dirty="0" err="1"/>
                        <a:t>samenwerkingspartners</a:t>
                      </a:r>
                      <a:r>
                        <a:rPr lang="en-US" sz="1100" dirty="0"/>
                        <a:t>.</a:t>
                      </a:r>
                    </a:p>
                  </a:txBody>
                  <a:tcPr/>
                </a:tc>
                <a:extLst>
                  <a:ext uri="{0D108BD9-81ED-4DB2-BD59-A6C34878D82A}">
                    <a16:rowId xmlns:a16="http://schemas.microsoft.com/office/drawing/2014/main" val="1822800334"/>
                  </a:ext>
                </a:extLst>
              </a:tr>
              <a:tr h="23448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latin typeface="+mn-lt"/>
                          <a:ea typeface="Calibri"/>
                          <a:cs typeface="Calibri"/>
                        </a:rPr>
                        <a:t>Beloof niet iets wat je niet kunt waar maken. Doe geen algemene belofte. </a:t>
                      </a:r>
                      <a:endParaRPr lang="nl-NL" sz="1100" dirty="0">
                        <a:ea typeface="Calibri" panose="020F0502020204030204"/>
                        <a:cs typeface="Calibri" panose="020F050202020403020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latin typeface="+mn-lt"/>
                          <a:ea typeface="Calibri"/>
                          <a:cs typeface="Calibri"/>
                        </a:rPr>
                        <a:t>In werkinstructie en kwaliteitsmeting zit "wees specifiek".</a:t>
                      </a:r>
                    </a:p>
                  </a:txBody>
                  <a:tcPr/>
                </a:tc>
                <a:extLst>
                  <a:ext uri="{0D108BD9-81ED-4DB2-BD59-A6C34878D82A}">
                    <a16:rowId xmlns:a16="http://schemas.microsoft.com/office/drawing/2014/main" val="3742582827"/>
                  </a:ext>
                </a:extLst>
              </a:tr>
              <a:tr h="5992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dirty="0">
                          <a:latin typeface="+mn-lt"/>
                          <a:ea typeface="Calibri"/>
                          <a:cs typeface="Calibri"/>
                        </a:rPr>
                        <a:t>Biedt extra service aan door een telefoonnummer met een contactpersoon te geven voor het geval er nog vragen zijn.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a typeface="+mn-lt"/>
                          <a:cs typeface="+mn-lt"/>
                        </a:rPr>
                        <a:t>We nemen het advies mee onze overwegingen bij het herontwerp van het mutatieproces. </a:t>
                      </a:r>
                    </a:p>
                  </a:txBody>
                  <a:tcPr/>
                </a:tc>
                <a:extLst>
                  <a:ext uri="{0D108BD9-81ED-4DB2-BD59-A6C34878D82A}">
                    <a16:rowId xmlns:a16="http://schemas.microsoft.com/office/drawing/2014/main" val="4228704190"/>
                  </a:ext>
                </a:extLst>
              </a:tr>
            </a:tbl>
          </a:graphicData>
        </a:graphic>
      </p:graphicFrame>
      <p:sp>
        <p:nvSpPr>
          <p:cNvPr id="5" name="Tekstvak 4">
            <a:extLst>
              <a:ext uri="{FF2B5EF4-FFF2-40B4-BE49-F238E27FC236}">
                <a16:creationId xmlns:a16="http://schemas.microsoft.com/office/drawing/2014/main" id="{5294034D-7997-2406-CACA-E320F2B4520A}"/>
              </a:ext>
            </a:extLst>
          </p:cNvPr>
          <p:cNvSpPr txBox="1"/>
          <p:nvPr/>
        </p:nvSpPr>
        <p:spPr>
          <a:xfrm>
            <a:off x="186812" y="439741"/>
            <a:ext cx="48473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a:solidFill>
                  <a:srgbClr val="F89722"/>
                </a:solidFill>
                <a:latin typeface="Arial"/>
                <a:cs typeface="Arial"/>
              </a:rPr>
              <a:t>5de themabijeenkomst: Dienstverlening</a:t>
            </a:r>
            <a:endParaRPr lang="nl-NL" sz="1800" dirty="0">
              <a:ea typeface="Calibri"/>
              <a:cs typeface="Calibri"/>
            </a:endParaRPr>
          </a:p>
        </p:txBody>
      </p:sp>
    </p:spTree>
    <p:extLst>
      <p:ext uri="{BB962C8B-B14F-4D97-AF65-F5344CB8AC3E}">
        <p14:creationId xmlns:p14="http://schemas.microsoft.com/office/powerpoint/2010/main" val="3599445889"/>
      </p:ext>
    </p:extLst>
  </p:cSld>
  <p:clrMapOvr>
    <a:masterClrMapping/>
  </p:clrMapOvr>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d4115c-ebd4-4699-9b57-671c43a79f78" xsi:nil="true"/>
    <lcf76f155ced4ddcb4097134ff3c332f xmlns="6e62350c-5135-4949-9378-cc59357daee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E0D1095C3F764DB14389D1B7369758" ma:contentTypeVersion="12" ma:contentTypeDescription="Een nieuw document maken." ma:contentTypeScope="" ma:versionID="ef085328811b98d6c8afc4a48e448926">
  <xsd:schema xmlns:xsd="http://www.w3.org/2001/XMLSchema" xmlns:xs="http://www.w3.org/2001/XMLSchema" xmlns:p="http://schemas.microsoft.com/office/2006/metadata/properties" xmlns:ns2="6e62350c-5135-4949-9378-cc59357daee1" xmlns:ns3="59d4115c-ebd4-4699-9b57-671c43a79f78" targetNamespace="http://schemas.microsoft.com/office/2006/metadata/properties" ma:root="true" ma:fieldsID="c3696fe8e125216a5a831720dc3dda2c" ns2:_="" ns3:_="">
    <xsd:import namespace="6e62350c-5135-4949-9378-cc59357daee1"/>
    <xsd:import namespace="59d4115c-ebd4-4699-9b57-671c43a79f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2350c-5135-4949-9378-cc59357da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058572ce-37ba-4365-835a-1ba4041ca51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d4115c-ebd4-4699-9b57-671c43a79f7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5c06b51-d5b4-4bb5-9ae2-304bfc98bf62}" ma:internalName="TaxCatchAll" ma:showField="CatchAllData" ma:web="59d4115c-ebd4-4699-9b57-671c43a79f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8AB66-E6B3-49C3-B0BE-5864FC0AF34A}">
  <ds:schemaRef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59d4115c-ebd4-4699-9b57-671c43a79f78"/>
    <ds:schemaRef ds:uri="http://schemas.microsoft.com/office/infopath/2007/PartnerControls"/>
    <ds:schemaRef ds:uri="6e62350c-5135-4949-9378-cc59357daee1"/>
    <ds:schemaRef ds:uri="http://schemas.microsoft.com/office/2006/metadata/properties"/>
  </ds:schemaRefs>
</ds:datastoreItem>
</file>

<file path=customXml/itemProps2.xml><?xml version="1.0" encoding="utf-8"?>
<ds:datastoreItem xmlns:ds="http://schemas.openxmlformats.org/officeDocument/2006/customXml" ds:itemID="{FB51B459-A191-4C44-937D-AE12E9EA0DEC}">
  <ds:schemaRefs>
    <ds:schemaRef ds:uri="59d4115c-ebd4-4699-9b57-671c43a79f78"/>
    <ds:schemaRef ds:uri="6e62350c-5135-4949-9378-cc59357dae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F4D946-8483-4EB2-8E2C-409098C63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1997</Words>
  <Application>Microsoft Office PowerPoint</Application>
  <PresentationFormat>Diavoorstelling (4:3)</PresentationFormat>
  <Paragraphs>135</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7</vt:i4>
      </vt:variant>
    </vt:vector>
  </HeadingPairs>
  <TitlesOfParts>
    <vt:vector size="13" baseType="lpstr">
      <vt:lpstr>Arial</vt:lpstr>
      <vt:lpstr>Arial,Sans-Serif</vt:lpstr>
      <vt:lpstr>Calibri</vt:lpstr>
      <vt:lpstr>Courier New</vt:lpstr>
      <vt:lpstr>Aangepast ontwerp</vt:lpstr>
      <vt:lpstr>1_Aangepast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ldo</dc:creator>
  <cp:lastModifiedBy>Richard Blom</cp:lastModifiedBy>
  <cp:revision>273</cp:revision>
  <dcterms:created xsi:type="dcterms:W3CDTF">2010-08-31T13:38:01Z</dcterms:created>
  <dcterms:modified xsi:type="dcterms:W3CDTF">2025-02-28T09:16:06Z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0x01010056E0D1095C3F764DB14389D1B7369758</vt:lpwstr>
  </property>
  <property fmtid="{D5CDD505-2E9C-101B-9397-08002B2CF9AE}" pid="3" name="MediaServiceImageTags">
    <vt:lpwstr/>
  </property>
</Properties>
</file>